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omments/comment1.xml" ContentType="application/vnd.openxmlformats-officedocument.presentationml.comment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4" r:id="rId1"/>
  </p:sldMasterIdLst>
  <p:notesMasterIdLst>
    <p:notesMasterId r:id="rId1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9144000" cy="5143500" type="screen16x9"/>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anine Sandberg" initials="" lastIdx="1" clrIdx="0"/>
  <p:cmAuthor id="1" name="leesee551 ." initial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3" d="100"/>
          <a:sy n="93" d="100"/>
        </p:scale>
        <p:origin x="726"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omments/comment1.xml><?xml version="1.0" encoding="utf-8"?>
<p:cmLst xmlns:a="http://schemas.openxmlformats.org/drawingml/2006/main" xmlns:r="http://schemas.openxmlformats.org/officeDocument/2006/relationships" xmlns:p="http://schemas.openxmlformats.org/presentationml/2006/main">
  <p:cm authorId="0" idx="1">
    <p:pos x="6000" y="0"/>
    <p:text>Hey so I did most everything I could you just need to fill in the stuff about your country and then if you could make sure from goal 3 on (sorry i could not do it cause I need you info) to add how your country compares to mine (on the first slide each section on the bottom right) and then if you could finish putting in the rest of "what does this mean" for the DMG then well be all done. I know some of the picture are hard to read the writing but I liked the aesthetics it gave the project so I am leaving it and if they have a problem which I really dont think they will then I just tell them to email me is that cool with you?</p:text>
  </p:cm>
  <p:cm authorId="1" idx="1">
    <p:pos x="6000" y="100"/>
    <p:text>Yeah Sounds great! I started to finish my part up, but I am headed to work. I will have it done by tonight!</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1"/>
        <p:cNvGrpSpPr/>
        <p:nvPr/>
      </p:nvGrpSpPr>
      <p:grpSpPr>
        <a:xfrm>
          <a:off x="0" y="0"/>
          <a:ext cx="0" cy="0"/>
          <a:chOff x="0" y="0"/>
          <a:chExt cx="0" cy="0"/>
        </a:xfrm>
      </p:grpSpPr>
      <p:sp>
        <p:nvSpPr>
          <p:cNvPr id="2" name="Shape 2"/>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 name="Shape 3"/>
          <p:cNvSpPr txBox="1">
            <a:spLocks noGrp="1"/>
          </p:cNvSpPr>
          <p:nvPr>
            <p:ph type="body" idx="1"/>
          </p:nvPr>
        </p:nvSpPr>
        <p:spPr>
          <a:xfrm>
            <a:off x="685800" y="4343400"/>
            <a:ext cx="5486399" cy="4114800"/>
          </a:xfrm>
          <a:prstGeom prst="rect">
            <a:avLst/>
          </a:prstGeom>
        </p:spPr>
        <p:txBody>
          <a:bodyPr lIns="91425" tIns="91425" rIns="91425" bIns="91425" anchor="t" anchorCtr="0"/>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a:endParaRPr/>
          </a:p>
        </p:txBody>
      </p:sp>
    </p:spTree>
    <p:extLst>
      <p:ext uri="{BB962C8B-B14F-4D97-AF65-F5344CB8AC3E}">
        <p14:creationId xmlns:p14="http://schemas.microsoft.com/office/powerpoint/2010/main" val="3555995516"/>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
        <p:cNvGrpSpPr/>
        <p:nvPr/>
      </p:nvGrpSpPr>
      <p:grpSpPr>
        <a:xfrm>
          <a:off x="0" y="0"/>
          <a:ext cx="0" cy="0"/>
          <a:chOff x="0" y="0"/>
          <a:chExt cx="0" cy="0"/>
        </a:xfrm>
      </p:grpSpPr>
      <p:sp>
        <p:nvSpPr>
          <p:cNvPr id="28" name="Shape 28"/>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9" name="Shape 2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dirty="0"/>
          </a:p>
        </p:txBody>
      </p:sp>
    </p:spTree>
    <p:extLst>
      <p:ext uri="{BB962C8B-B14F-4D97-AF65-F5344CB8AC3E}">
        <p14:creationId xmlns:p14="http://schemas.microsoft.com/office/powerpoint/2010/main" val="27816219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Shape 100"/>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1" name="Shape 10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dirty="0"/>
          </a:p>
        </p:txBody>
      </p:sp>
    </p:spTree>
    <p:extLst>
      <p:ext uri="{BB962C8B-B14F-4D97-AF65-F5344CB8AC3E}">
        <p14:creationId xmlns:p14="http://schemas.microsoft.com/office/powerpoint/2010/main" val="7469637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Shape 108"/>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9" name="Shape 10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dirty="0"/>
          </a:p>
        </p:txBody>
      </p:sp>
    </p:spTree>
    <p:extLst>
      <p:ext uri="{BB962C8B-B14F-4D97-AF65-F5344CB8AC3E}">
        <p14:creationId xmlns:p14="http://schemas.microsoft.com/office/powerpoint/2010/main" val="29781398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Shape 116"/>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7" name="Shape 11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dirty="0"/>
          </a:p>
        </p:txBody>
      </p:sp>
    </p:spTree>
    <p:extLst>
      <p:ext uri="{BB962C8B-B14F-4D97-AF65-F5344CB8AC3E}">
        <p14:creationId xmlns:p14="http://schemas.microsoft.com/office/powerpoint/2010/main" val="12257971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Shape 124"/>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5" name="Shape 12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dirty="0"/>
          </a:p>
        </p:txBody>
      </p:sp>
    </p:spTree>
    <p:extLst>
      <p:ext uri="{BB962C8B-B14F-4D97-AF65-F5344CB8AC3E}">
        <p14:creationId xmlns:p14="http://schemas.microsoft.com/office/powerpoint/2010/main" val="1895525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Shape 133"/>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4" name="Shape 13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dirty="0"/>
          </a:p>
        </p:txBody>
      </p:sp>
    </p:spTree>
    <p:extLst>
      <p:ext uri="{BB962C8B-B14F-4D97-AF65-F5344CB8AC3E}">
        <p14:creationId xmlns:p14="http://schemas.microsoft.com/office/powerpoint/2010/main" val="9399637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Shape 141"/>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2" name="Shape 14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dirty="0"/>
          </a:p>
        </p:txBody>
      </p:sp>
    </p:spTree>
    <p:extLst>
      <p:ext uri="{BB962C8B-B14F-4D97-AF65-F5344CB8AC3E}">
        <p14:creationId xmlns:p14="http://schemas.microsoft.com/office/powerpoint/2010/main" val="16242477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Shape 150"/>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1" name="Shape 15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dirty="0"/>
          </a:p>
        </p:txBody>
      </p:sp>
    </p:spTree>
    <p:extLst>
      <p:ext uri="{BB962C8B-B14F-4D97-AF65-F5344CB8AC3E}">
        <p14:creationId xmlns:p14="http://schemas.microsoft.com/office/powerpoint/2010/main" val="23655808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Shape 158"/>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9" name="Shape 15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dirty="0"/>
          </a:p>
        </p:txBody>
      </p:sp>
    </p:spTree>
    <p:extLst>
      <p:ext uri="{BB962C8B-B14F-4D97-AF65-F5344CB8AC3E}">
        <p14:creationId xmlns:p14="http://schemas.microsoft.com/office/powerpoint/2010/main" val="27894203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
        <p:cNvGrpSpPr/>
        <p:nvPr/>
      </p:nvGrpSpPr>
      <p:grpSpPr>
        <a:xfrm>
          <a:off x="0" y="0"/>
          <a:ext cx="0" cy="0"/>
          <a:chOff x="0" y="0"/>
          <a:chExt cx="0" cy="0"/>
        </a:xfrm>
      </p:grpSpPr>
      <p:sp>
        <p:nvSpPr>
          <p:cNvPr id="36" name="Shape 36"/>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7" name="Shape 3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dirty="0"/>
          </a:p>
        </p:txBody>
      </p:sp>
    </p:spTree>
    <p:extLst>
      <p:ext uri="{BB962C8B-B14F-4D97-AF65-F5344CB8AC3E}">
        <p14:creationId xmlns:p14="http://schemas.microsoft.com/office/powerpoint/2010/main" val="38858924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
        <p:cNvGrpSpPr/>
        <p:nvPr/>
      </p:nvGrpSpPr>
      <p:grpSpPr>
        <a:xfrm>
          <a:off x="0" y="0"/>
          <a:ext cx="0" cy="0"/>
          <a:chOff x="0" y="0"/>
          <a:chExt cx="0" cy="0"/>
        </a:xfrm>
      </p:grpSpPr>
      <p:sp>
        <p:nvSpPr>
          <p:cNvPr id="44" name="Shape 44"/>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5" name="Shape 4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dirty="0"/>
          </a:p>
        </p:txBody>
      </p:sp>
    </p:spTree>
    <p:extLst>
      <p:ext uri="{BB962C8B-B14F-4D97-AF65-F5344CB8AC3E}">
        <p14:creationId xmlns:p14="http://schemas.microsoft.com/office/powerpoint/2010/main" val="23468422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
        <p:cNvGrpSpPr/>
        <p:nvPr/>
      </p:nvGrpSpPr>
      <p:grpSpPr>
        <a:xfrm>
          <a:off x="0" y="0"/>
          <a:ext cx="0" cy="0"/>
          <a:chOff x="0" y="0"/>
          <a:chExt cx="0" cy="0"/>
        </a:xfrm>
      </p:grpSpPr>
      <p:sp>
        <p:nvSpPr>
          <p:cNvPr id="52" name="Shape 52"/>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3" name="Shape 5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dirty="0"/>
          </a:p>
        </p:txBody>
      </p:sp>
    </p:spTree>
    <p:extLst>
      <p:ext uri="{BB962C8B-B14F-4D97-AF65-F5344CB8AC3E}">
        <p14:creationId xmlns:p14="http://schemas.microsoft.com/office/powerpoint/2010/main" val="3589317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Shape 60"/>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1" name="Shape 6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dirty="0"/>
          </a:p>
        </p:txBody>
      </p:sp>
    </p:spTree>
    <p:extLst>
      <p:ext uri="{BB962C8B-B14F-4D97-AF65-F5344CB8AC3E}">
        <p14:creationId xmlns:p14="http://schemas.microsoft.com/office/powerpoint/2010/main" val="26407494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Shape 68"/>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9" name="Shape 6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dirty="0"/>
          </a:p>
        </p:txBody>
      </p:sp>
    </p:spTree>
    <p:extLst>
      <p:ext uri="{BB962C8B-B14F-4D97-AF65-F5344CB8AC3E}">
        <p14:creationId xmlns:p14="http://schemas.microsoft.com/office/powerpoint/2010/main" val="34697004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Shape 76"/>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7" name="Shape 7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dirty="0"/>
          </a:p>
        </p:txBody>
      </p:sp>
    </p:spTree>
    <p:extLst>
      <p:ext uri="{BB962C8B-B14F-4D97-AF65-F5344CB8AC3E}">
        <p14:creationId xmlns:p14="http://schemas.microsoft.com/office/powerpoint/2010/main" val="20462457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Shape 84"/>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5" name="Shape 8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dirty="0"/>
          </a:p>
        </p:txBody>
      </p:sp>
    </p:spTree>
    <p:extLst>
      <p:ext uri="{BB962C8B-B14F-4D97-AF65-F5344CB8AC3E}">
        <p14:creationId xmlns:p14="http://schemas.microsoft.com/office/powerpoint/2010/main" val="14435605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Shape 92"/>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3" name="Shape 9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dirty="0"/>
          </a:p>
        </p:txBody>
      </p:sp>
    </p:spTree>
    <p:extLst>
      <p:ext uri="{BB962C8B-B14F-4D97-AF65-F5344CB8AC3E}">
        <p14:creationId xmlns:p14="http://schemas.microsoft.com/office/powerpoint/2010/main" val="42698030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7"/>
        <p:cNvGrpSpPr/>
        <p:nvPr/>
      </p:nvGrpSpPr>
      <p:grpSpPr>
        <a:xfrm>
          <a:off x="0" y="0"/>
          <a:ext cx="0" cy="0"/>
          <a:chOff x="0" y="0"/>
          <a:chExt cx="0" cy="0"/>
        </a:xfrm>
      </p:grpSpPr>
      <p:sp>
        <p:nvSpPr>
          <p:cNvPr id="8" name="Shape 8"/>
          <p:cNvSpPr txBox="1">
            <a:spLocks noGrp="1"/>
          </p:cNvSpPr>
          <p:nvPr>
            <p:ph type="ctrTitle"/>
          </p:nvPr>
        </p:nvSpPr>
        <p:spPr>
          <a:xfrm>
            <a:off x="685800" y="1583342"/>
            <a:ext cx="7772400" cy="1159856"/>
          </a:xfrm>
          <a:prstGeom prst="rect">
            <a:avLst/>
          </a:prstGeom>
        </p:spPr>
        <p:txBody>
          <a:bodyPr lIns="91425" tIns="91425" rIns="91425" bIns="91425" anchor="b" anchorCtr="0"/>
          <a:lstStyle>
            <a:lvl1pPr indent="304800" algn="ctr">
              <a:spcBef>
                <a:spcPts val="0"/>
              </a:spcBef>
              <a:buSzPct val="100000"/>
              <a:defRPr sz="4800"/>
            </a:lvl1pPr>
            <a:lvl2pPr indent="304800" algn="ctr">
              <a:spcBef>
                <a:spcPts val="0"/>
              </a:spcBef>
              <a:buSzPct val="100000"/>
              <a:defRPr sz="4800"/>
            </a:lvl2pPr>
            <a:lvl3pPr indent="304800" algn="ctr">
              <a:spcBef>
                <a:spcPts val="0"/>
              </a:spcBef>
              <a:buSzPct val="100000"/>
              <a:defRPr sz="4800"/>
            </a:lvl3pPr>
            <a:lvl4pPr indent="304800" algn="ctr">
              <a:spcBef>
                <a:spcPts val="0"/>
              </a:spcBef>
              <a:buSzPct val="100000"/>
              <a:defRPr sz="4800"/>
            </a:lvl4pPr>
            <a:lvl5pPr indent="304800" algn="ctr">
              <a:spcBef>
                <a:spcPts val="0"/>
              </a:spcBef>
              <a:buSzPct val="100000"/>
              <a:defRPr sz="4800"/>
            </a:lvl5pPr>
            <a:lvl6pPr indent="304800" algn="ctr">
              <a:spcBef>
                <a:spcPts val="0"/>
              </a:spcBef>
              <a:buSzPct val="100000"/>
              <a:defRPr sz="4800"/>
            </a:lvl6pPr>
            <a:lvl7pPr indent="304800" algn="ctr">
              <a:spcBef>
                <a:spcPts val="0"/>
              </a:spcBef>
              <a:buSzPct val="100000"/>
              <a:defRPr sz="4800"/>
            </a:lvl7pPr>
            <a:lvl8pPr indent="304800" algn="ctr">
              <a:spcBef>
                <a:spcPts val="0"/>
              </a:spcBef>
              <a:buSzPct val="100000"/>
              <a:defRPr sz="4800"/>
            </a:lvl8pPr>
            <a:lvl9pPr indent="304800" algn="ctr">
              <a:spcBef>
                <a:spcPts val="0"/>
              </a:spcBef>
              <a:buSzPct val="100000"/>
              <a:defRPr sz="4800"/>
            </a:lvl9pPr>
          </a:lstStyle>
          <a:p>
            <a:endParaRPr/>
          </a:p>
        </p:txBody>
      </p:sp>
      <p:sp>
        <p:nvSpPr>
          <p:cNvPr id="9" name="Shape 9"/>
          <p:cNvSpPr txBox="1">
            <a:spLocks noGrp="1"/>
          </p:cNvSpPr>
          <p:nvPr>
            <p:ph type="subTitle" idx="1"/>
          </p:nvPr>
        </p:nvSpPr>
        <p:spPr>
          <a:xfrm>
            <a:off x="685800" y="2840053"/>
            <a:ext cx="7772400" cy="784737"/>
          </a:xfrm>
          <a:prstGeom prst="rect">
            <a:avLst/>
          </a:prstGeom>
        </p:spPr>
        <p:txBody>
          <a:bodyPr lIns="91425" tIns="91425" rIns="91425" bIns="91425" anchor="t" anchorCtr="0"/>
          <a:lstStyle>
            <a:lvl1pPr marL="0" algn="ctr">
              <a:spcBef>
                <a:spcPts val="0"/>
              </a:spcBef>
              <a:buClr>
                <a:schemeClr val="dk2"/>
              </a:buClr>
              <a:buNone/>
              <a:defRPr>
                <a:solidFill>
                  <a:schemeClr val="dk2"/>
                </a:solidFill>
              </a:defRPr>
            </a:lvl1pPr>
            <a:lvl2pPr marL="0" indent="190500" algn="ctr">
              <a:spcBef>
                <a:spcPts val="0"/>
              </a:spcBef>
              <a:buClr>
                <a:schemeClr val="dk2"/>
              </a:buClr>
              <a:buSzPct val="100000"/>
              <a:buNone/>
              <a:defRPr sz="3000">
                <a:solidFill>
                  <a:schemeClr val="dk2"/>
                </a:solidFill>
              </a:defRPr>
            </a:lvl2pPr>
            <a:lvl3pPr marL="0" indent="190500" algn="ctr">
              <a:spcBef>
                <a:spcPts val="0"/>
              </a:spcBef>
              <a:buClr>
                <a:schemeClr val="dk2"/>
              </a:buClr>
              <a:buSzPct val="100000"/>
              <a:buNone/>
              <a:defRPr sz="3000">
                <a:solidFill>
                  <a:schemeClr val="dk2"/>
                </a:solidFill>
              </a:defRPr>
            </a:lvl3pPr>
            <a:lvl4pPr marL="0" indent="190500" algn="ctr">
              <a:spcBef>
                <a:spcPts val="0"/>
              </a:spcBef>
              <a:buClr>
                <a:schemeClr val="dk2"/>
              </a:buClr>
              <a:buSzPct val="100000"/>
              <a:buNone/>
              <a:defRPr sz="3000">
                <a:solidFill>
                  <a:schemeClr val="dk2"/>
                </a:solidFill>
              </a:defRPr>
            </a:lvl4pPr>
            <a:lvl5pPr marL="0" indent="190500" algn="ctr">
              <a:spcBef>
                <a:spcPts val="0"/>
              </a:spcBef>
              <a:buClr>
                <a:schemeClr val="dk2"/>
              </a:buClr>
              <a:buSzPct val="100000"/>
              <a:buNone/>
              <a:defRPr sz="3000">
                <a:solidFill>
                  <a:schemeClr val="dk2"/>
                </a:solidFill>
              </a:defRPr>
            </a:lvl5pPr>
            <a:lvl6pPr marL="0" indent="190500" algn="ctr">
              <a:spcBef>
                <a:spcPts val="0"/>
              </a:spcBef>
              <a:buClr>
                <a:schemeClr val="dk2"/>
              </a:buClr>
              <a:buSzPct val="100000"/>
              <a:buNone/>
              <a:defRPr sz="3000">
                <a:solidFill>
                  <a:schemeClr val="dk2"/>
                </a:solidFill>
              </a:defRPr>
            </a:lvl6pPr>
            <a:lvl7pPr marL="0" indent="190500" algn="ctr">
              <a:spcBef>
                <a:spcPts val="0"/>
              </a:spcBef>
              <a:buClr>
                <a:schemeClr val="dk2"/>
              </a:buClr>
              <a:buSzPct val="100000"/>
              <a:buNone/>
              <a:defRPr sz="3000">
                <a:solidFill>
                  <a:schemeClr val="dk2"/>
                </a:solidFill>
              </a:defRPr>
            </a:lvl7pPr>
            <a:lvl8pPr marL="0" indent="190500" algn="ctr">
              <a:spcBef>
                <a:spcPts val="0"/>
              </a:spcBef>
              <a:buClr>
                <a:schemeClr val="dk2"/>
              </a:buClr>
              <a:buSzPct val="100000"/>
              <a:buNone/>
              <a:defRPr sz="3000">
                <a:solidFill>
                  <a:schemeClr val="dk2"/>
                </a:solidFill>
              </a:defRPr>
            </a:lvl8pPr>
            <a:lvl9pPr marL="0" indent="190500" algn="ctr">
              <a:spcBef>
                <a:spcPts val="0"/>
              </a:spcBef>
              <a:buClr>
                <a:schemeClr val="dk2"/>
              </a:buClr>
              <a:buSzPct val="100000"/>
              <a:buNone/>
              <a:defRPr sz="3000">
                <a:solidFill>
                  <a:schemeClr val="dk2"/>
                </a:solidFill>
              </a:defRPr>
            </a:lvl9pPr>
          </a:lstStyle>
          <a:p>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0"/>
        <p:cNvGrpSpPr/>
        <p:nvPr/>
      </p:nvGrpSpPr>
      <p:grpSpPr>
        <a:xfrm>
          <a:off x="0" y="0"/>
          <a:ext cx="0" cy="0"/>
          <a:chOff x="0" y="0"/>
          <a:chExt cx="0" cy="0"/>
        </a:xfrm>
      </p:grpSpPr>
      <p:sp>
        <p:nvSpPr>
          <p:cNvPr id="11" name="Shape 11"/>
          <p:cNvSpPr txBox="1">
            <a:spLocks noGrp="1"/>
          </p:cNvSpPr>
          <p:nvPr>
            <p:ph type="title"/>
          </p:nvPr>
        </p:nvSpPr>
        <p:spPr>
          <a:xfrm>
            <a:off x="457200" y="205978"/>
            <a:ext cx="8229600" cy="857250"/>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12" name="Shape 12"/>
          <p:cNvSpPr txBox="1">
            <a:spLocks noGrp="1"/>
          </p:cNvSpPr>
          <p:nvPr>
            <p:ph type="body" idx="1"/>
          </p:nvPr>
        </p:nvSpPr>
        <p:spPr>
          <a:xfrm>
            <a:off x="457200" y="1200150"/>
            <a:ext cx="8229600" cy="3725680"/>
          </a:xfrm>
          <a:prstGeom prst="rect">
            <a:avLst/>
          </a:prstGeom>
        </p:spPr>
        <p:txBody>
          <a:bodyPr lIns="91425" tIns="91425" rIns="91425" bIns="91425" anchor="t" anchorCtr="0"/>
          <a:lstStyle>
            <a:lvl1pPr>
              <a:spcBef>
                <a:spcPts val="0"/>
              </a:spcBef>
              <a:defRPr/>
            </a:lvl1pPr>
            <a:lvl2pPr indent="457200">
              <a:spcBef>
                <a:spcPts val="0"/>
              </a:spcBef>
              <a:defRPr/>
            </a:lvl2pPr>
            <a:lvl3pPr indent="914400">
              <a:spcBef>
                <a:spcPts val="0"/>
              </a:spcBef>
              <a:defRPr/>
            </a:lvl3pPr>
            <a:lvl4pPr indent="1371600">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457200" y="205978"/>
            <a:ext cx="8229600" cy="857250"/>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15" name="Shape 15"/>
          <p:cNvSpPr txBox="1">
            <a:spLocks noGrp="1"/>
          </p:cNvSpPr>
          <p:nvPr>
            <p:ph type="body" idx="1"/>
          </p:nvPr>
        </p:nvSpPr>
        <p:spPr>
          <a:xfrm>
            <a:off x="457200" y="1200150"/>
            <a:ext cx="3994525" cy="3725680"/>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16" name="Shape 16"/>
          <p:cNvSpPr txBox="1">
            <a:spLocks noGrp="1"/>
          </p:cNvSpPr>
          <p:nvPr>
            <p:ph type="body" idx="2"/>
          </p:nvPr>
        </p:nvSpPr>
        <p:spPr>
          <a:xfrm>
            <a:off x="4692273" y="1200150"/>
            <a:ext cx="3994525" cy="3725680"/>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17"/>
        <p:cNvGrpSpPr/>
        <p:nvPr/>
      </p:nvGrpSpPr>
      <p:grpSpPr>
        <a:xfrm>
          <a:off x="0" y="0"/>
          <a:ext cx="0" cy="0"/>
          <a:chOff x="0" y="0"/>
          <a:chExt cx="0" cy="0"/>
        </a:xfrm>
      </p:grpSpPr>
      <p:sp>
        <p:nvSpPr>
          <p:cNvPr id="18" name="Shape 18"/>
          <p:cNvSpPr txBox="1">
            <a:spLocks noGrp="1"/>
          </p:cNvSpPr>
          <p:nvPr>
            <p:ph type="title"/>
          </p:nvPr>
        </p:nvSpPr>
        <p:spPr>
          <a:xfrm>
            <a:off x="457200" y="205978"/>
            <a:ext cx="8229600" cy="857250"/>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cSld name="Caption">
    <p:spTree>
      <p:nvGrpSpPr>
        <p:cNvPr id="1" name="Shape 19"/>
        <p:cNvGrpSpPr/>
        <p:nvPr/>
      </p:nvGrpSpPr>
      <p:grpSpPr>
        <a:xfrm>
          <a:off x="0" y="0"/>
          <a:ext cx="0" cy="0"/>
          <a:chOff x="0" y="0"/>
          <a:chExt cx="0" cy="0"/>
        </a:xfrm>
      </p:grpSpPr>
      <p:sp>
        <p:nvSpPr>
          <p:cNvPr id="20" name="Shape 20"/>
          <p:cNvSpPr txBox="1">
            <a:spLocks noGrp="1"/>
          </p:cNvSpPr>
          <p:nvPr>
            <p:ph type="body" idx="1"/>
          </p:nvPr>
        </p:nvSpPr>
        <p:spPr>
          <a:xfrm>
            <a:off x="457200" y="4406309"/>
            <a:ext cx="8229600" cy="519520"/>
          </a:xfrm>
          <a:prstGeom prst="rect">
            <a:avLst/>
          </a:prstGeom>
        </p:spPr>
        <p:txBody>
          <a:bodyPr lIns="91425" tIns="91425" rIns="91425" bIns="91425" anchor="t" anchorCtr="0"/>
          <a:lstStyle>
            <a:lvl1pPr marL="285750" indent="-171450" algn="ctr">
              <a:spcBef>
                <a:spcPts val="360"/>
              </a:spcBef>
              <a:buSzPct val="100000"/>
              <a:buNone/>
              <a:defRPr sz="1800"/>
            </a:lvl1pPr>
          </a:lstStyle>
          <a:p>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21"/>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
        <p:cNvGrpSpPr/>
        <p:nvPr/>
      </p:nvGrpSpPr>
      <p:grpSpPr>
        <a:xfrm>
          <a:off x="0" y="0"/>
          <a:ext cx="0" cy="0"/>
          <a:chOff x="0" y="0"/>
          <a:chExt cx="0" cy="0"/>
        </a:xfrm>
      </p:grpSpPr>
      <p:sp>
        <p:nvSpPr>
          <p:cNvPr id="5" name="Shape 5"/>
          <p:cNvSpPr txBox="1">
            <a:spLocks noGrp="1"/>
          </p:cNvSpPr>
          <p:nvPr>
            <p:ph type="title"/>
          </p:nvPr>
        </p:nvSpPr>
        <p:spPr>
          <a:xfrm>
            <a:off x="457200" y="205978"/>
            <a:ext cx="8229600" cy="857250"/>
          </a:xfrm>
          <a:prstGeom prst="rect">
            <a:avLst/>
          </a:prstGeom>
        </p:spPr>
        <p:txBody>
          <a:bodyPr lIns="91425" tIns="91425" rIns="91425" bIns="91425" anchor="b" anchorCtr="0"/>
          <a:lstStyle>
            <a:lvl1pPr marL="0">
              <a:spcBef>
                <a:spcPts val="0"/>
              </a:spcBef>
              <a:buClr>
                <a:schemeClr val="dk1"/>
              </a:buClr>
              <a:buSzPct val="100000"/>
              <a:buNone/>
              <a:defRPr sz="3600" b="1">
                <a:solidFill>
                  <a:schemeClr val="dk1"/>
                </a:solidFill>
              </a:defRPr>
            </a:lvl1pPr>
            <a:lvl2pPr marL="0" indent="228600">
              <a:spcBef>
                <a:spcPts val="0"/>
              </a:spcBef>
              <a:buClr>
                <a:schemeClr val="dk1"/>
              </a:buClr>
              <a:buSzPct val="100000"/>
              <a:buNone/>
              <a:defRPr sz="3600" b="1">
                <a:solidFill>
                  <a:schemeClr val="dk1"/>
                </a:solidFill>
              </a:defRPr>
            </a:lvl2pPr>
            <a:lvl3pPr marL="0" indent="228600">
              <a:spcBef>
                <a:spcPts val="0"/>
              </a:spcBef>
              <a:buClr>
                <a:schemeClr val="dk1"/>
              </a:buClr>
              <a:buSzPct val="100000"/>
              <a:buNone/>
              <a:defRPr sz="3600" b="1">
                <a:solidFill>
                  <a:schemeClr val="dk1"/>
                </a:solidFill>
              </a:defRPr>
            </a:lvl3pPr>
            <a:lvl4pPr marL="0" indent="228600">
              <a:spcBef>
                <a:spcPts val="0"/>
              </a:spcBef>
              <a:buClr>
                <a:schemeClr val="dk1"/>
              </a:buClr>
              <a:buSzPct val="100000"/>
              <a:buNone/>
              <a:defRPr sz="3600" b="1">
                <a:solidFill>
                  <a:schemeClr val="dk1"/>
                </a:solidFill>
              </a:defRPr>
            </a:lvl4pPr>
            <a:lvl5pPr marL="0" indent="228600">
              <a:spcBef>
                <a:spcPts val="0"/>
              </a:spcBef>
              <a:buClr>
                <a:schemeClr val="dk1"/>
              </a:buClr>
              <a:buSzPct val="100000"/>
              <a:buNone/>
              <a:defRPr sz="3600" b="1">
                <a:solidFill>
                  <a:schemeClr val="dk1"/>
                </a:solidFill>
              </a:defRPr>
            </a:lvl5pPr>
            <a:lvl6pPr marL="0" indent="228600">
              <a:spcBef>
                <a:spcPts val="0"/>
              </a:spcBef>
              <a:buClr>
                <a:schemeClr val="dk1"/>
              </a:buClr>
              <a:buSzPct val="100000"/>
              <a:buNone/>
              <a:defRPr sz="3600" b="1">
                <a:solidFill>
                  <a:schemeClr val="dk1"/>
                </a:solidFill>
              </a:defRPr>
            </a:lvl6pPr>
            <a:lvl7pPr marL="0" indent="228600">
              <a:spcBef>
                <a:spcPts val="0"/>
              </a:spcBef>
              <a:buClr>
                <a:schemeClr val="dk1"/>
              </a:buClr>
              <a:buSzPct val="100000"/>
              <a:buNone/>
              <a:defRPr sz="3600" b="1">
                <a:solidFill>
                  <a:schemeClr val="dk1"/>
                </a:solidFill>
              </a:defRPr>
            </a:lvl7pPr>
            <a:lvl8pPr marL="0" indent="228600">
              <a:spcBef>
                <a:spcPts val="0"/>
              </a:spcBef>
              <a:buClr>
                <a:schemeClr val="dk1"/>
              </a:buClr>
              <a:buSzPct val="100000"/>
              <a:buNone/>
              <a:defRPr sz="3600" b="1">
                <a:solidFill>
                  <a:schemeClr val="dk1"/>
                </a:solidFill>
              </a:defRPr>
            </a:lvl8pPr>
            <a:lvl9pPr marL="0" indent="228600">
              <a:spcBef>
                <a:spcPts val="0"/>
              </a:spcBef>
              <a:buClr>
                <a:schemeClr val="dk1"/>
              </a:buClr>
              <a:buSzPct val="100000"/>
              <a:buNone/>
              <a:defRPr sz="3600" b="1">
                <a:solidFill>
                  <a:schemeClr val="dk1"/>
                </a:solidFill>
              </a:defRPr>
            </a:lvl9pPr>
          </a:lstStyle>
          <a:p>
            <a:endParaRPr/>
          </a:p>
        </p:txBody>
      </p:sp>
      <p:sp>
        <p:nvSpPr>
          <p:cNvPr id="6" name="Shape 6"/>
          <p:cNvSpPr txBox="1">
            <a:spLocks noGrp="1"/>
          </p:cNvSpPr>
          <p:nvPr>
            <p:ph type="body" idx="1"/>
          </p:nvPr>
        </p:nvSpPr>
        <p:spPr>
          <a:xfrm>
            <a:off x="457200" y="1200150"/>
            <a:ext cx="8229600" cy="3725680"/>
          </a:xfrm>
          <a:prstGeom prst="rect">
            <a:avLst/>
          </a:prstGeom>
        </p:spPr>
        <p:txBody>
          <a:bodyPr lIns="91425" tIns="91425" rIns="91425" bIns="91425" anchor="t" anchorCtr="0"/>
          <a:lstStyle>
            <a:lvl1pPr marL="342900" indent="-152400">
              <a:spcBef>
                <a:spcPts val="600"/>
              </a:spcBef>
              <a:buClr>
                <a:schemeClr val="dk1"/>
              </a:buClr>
              <a:buSzPct val="100000"/>
              <a:defRPr sz="3000">
                <a:solidFill>
                  <a:schemeClr val="dk1"/>
                </a:solidFill>
              </a:defRPr>
            </a:lvl1pPr>
            <a:lvl2pPr marL="742950" indent="-133350">
              <a:spcBef>
                <a:spcPts val="480"/>
              </a:spcBef>
              <a:buClr>
                <a:schemeClr val="dk1"/>
              </a:buClr>
              <a:buSzPct val="100000"/>
              <a:defRPr sz="2400">
                <a:solidFill>
                  <a:schemeClr val="dk1"/>
                </a:solidFill>
              </a:defRPr>
            </a:lvl2pPr>
            <a:lvl3pPr marL="1143000" indent="-76200">
              <a:spcBef>
                <a:spcPts val="480"/>
              </a:spcBef>
              <a:buClr>
                <a:schemeClr val="dk1"/>
              </a:buClr>
              <a:buSzPct val="100000"/>
              <a:defRPr sz="2400">
                <a:solidFill>
                  <a:schemeClr val="dk1"/>
                </a:solidFill>
              </a:defRPr>
            </a:lvl3pPr>
            <a:lvl4pPr marL="1600200" indent="-114300">
              <a:spcBef>
                <a:spcPts val="360"/>
              </a:spcBef>
              <a:buClr>
                <a:schemeClr val="dk1"/>
              </a:buClr>
              <a:buSzPct val="100000"/>
              <a:defRPr sz="1800">
                <a:solidFill>
                  <a:schemeClr val="dk1"/>
                </a:solidFill>
              </a:defRPr>
            </a:lvl4pPr>
            <a:lvl5pPr marL="2057400" indent="-114300">
              <a:spcBef>
                <a:spcPts val="360"/>
              </a:spcBef>
              <a:buClr>
                <a:schemeClr val="dk1"/>
              </a:buClr>
              <a:buSzPct val="100000"/>
              <a:defRPr sz="1800">
                <a:solidFill>
                  <a:schemeClr val="dk1"/>
                </a:solidFill>
              </a:defRPr>
            </a:lvl5pPr>
            <a:lvl6pPr marL="2514600" indent="-114300">
              <a:spcBef>
                <a:spcPts val="360"/>
              </a:spcBef>
              <a:buClr>
                <a:schemeClr val="dk1"/>
              </a:buClr>
              <a:buSzPct val="100000"/>
              <a:defRPr sz="1800">
                <a:solidFill>
                  <a:schemeClr val="dk1"/>
                </a:solidFill>
              </a:defRPr>
            </a:lvl6pPr>
            <a:lvl7pPr marL="2971800" indent="-114300">
              <a:spcBef>
                <a:spcPts val="360"/>
              </a:spcBef>
              <a:buClr>
                <a:schemeClr val="dk1"/>
              </a:buClr>
              <a:buSzPct val="100000"/>
              <a:defRPr sz="1800">
                <a:solidFill>
                  <a:schemeClr val="dk1"/>
                </a:solidFill>
              </a:defRPr>
            </a:lvl7pPr>
            <a:lvl8pPr marL="3429000" indent="-114300">
              <a:spcBef>
                <a:spcPts val="360"/>
              </a:spcBef>
              <a:buClr>
                <a:schemeClr val="dk1"/>
              </a:buClr>
              <a:buSzPct val="100000"/>
              <a:defRPr sz="1800">
                <a:solidFill>
                  <a:schemeClr val="dk1"/>
                </a:solidFill>
              </a:defRPr>
            </a:lvl8pPr>
            <a:lvl9pPr marL="3886200" indent="-114300">
              <a:spcBef>
                <a:spcPts val="360"/>
              </a:spcBef>
              <a:buClr>
                <a:schemeClr val="dk1"/>
              </a:buClr>
              <a:buSzPct val="100000"/>
              <a:defRPr sz="1800">
                <a:solidFill>
                  <a:schemeClr val="dk1"/>
                </a:solidFill>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Lst>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hyperlink" Target="http://www.undp.org/content/undp/en/home/mdgoverview/mdg_goals/mdg5/"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hyperlink" Target="http://www.cf.undp.org/content/car/fr/home/mdgoverview/overview/mdg6/"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4.xml"/><Relationship Id="rId1" Type="http://schemas.openxmlformats.org/officeDocument/2006/relationships/slideLayout" Target="../slideLayouts/slideLayout3.xml"/><Relationship Id="rId5" Type="http://schemas.openxmlformats.org/officeDocument/2006/relationships/image" Target="../media/image10.png"/><Relationship Id="rId4" Type="http://schemas.openxmlformats.org/officeDocument/2006/relationships/hyperlink" Target="http://www.undp.org/content/undp/en/home/mdgoverview/mdg_goals/mdg7/"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hyperlink" Target="http://www.africa.undp.org/content/rba/en/home/mdgoverview/overview/mdg3/"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comments" Target="../comments/comment1.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2"/>
        <p:cNvGrpSpPr/>
        <p:nvPr/>
      </p:nvGrpSpPr>
      <p:grpSpPr>
        <a:xfrm>
          <a:off x="0" y="0"/>
          <a:ext cx="0" cy="0"/>
          <a:chOff x="0" y="0"/>
          <a:chExt cx="0" cy="0"/>
        </a:xfrm>
      </p:grpSpPr>
      <p:pic>
        <p:nvPicPr>
          <p:cNvPr id="23" name="Shape 23"/>
          <p:cNvPicPr preferRelativeResize="0"/>
          <p:nvPr/>
        </p:nvPicPr>
        <p:blipFill rotWithShape="1">
          <a:blip r:embed="rId3"/>
          <a:srcRect l="1574"/>
          <a:stretch/>
        </p:blipFill>
        <p:spPr>
          <a:xfrm>
            <a:off x="4742350" y="0"/>
            <a:ext cx="4401650" cy="5143501"/>
          </a:xfrm>
          <a:prstGeom prst="rect">
            <a:avLst/>
          </a:prstGeom>
          <a:noFill/>
          <a:ln>
            <a:noFill/>
          </a:ln>
        </p:spPr>
      </p:pic>
      <p:pic>
        <p:nvPicPr>
          <p:cNvPr id="24" name="Shape 24"/>
          <p:cNvPicPr preferRelativeResize="0"/>
          <p:nvPr/>
        </p:nvPicPr>
        <p:blipFill>
          <a:blip r:embed="rId4"/>
          <a:stretch>
            <a:fillRect/>
          </a:stretch>
        </p:blipFill>
        <p:spPr>
          <a:xfrm>
            <a:off x="0" y="3300"/>
            <a:ext cx="4742350" cy="5143499"/>
          </a:xfrm>
          <a:prstGeom prst="rect">
            <a:avLst/>
          </a:prstGeom>
          <a:noFill/>
          <a:ln>
            <a:noFill/>
          </a:ln>
        </p:spPr>
      </p:pic>
      <p:sp>
        <p:nvSpPr>
          <p:cNvPr id="25" name="Shape 25"/>
          <p:cNvSpPr txBox="1">
            <a:spLocks noGrp="1"/>
          </p:cNvSpPr>
          <p:nvPr>
            <p:ph type="subTitle" idx="1"/>
          </p:nvPr>
        </p:nvSpPr>
        <p:spPr>
          <a:xfrm>
            <a:off x="685800" y="2308578"/>
            <a:ext cx="7772400" cy="784799"/>
          </a:xfrm>
          <a:prstGeom prst="rect">
            <a:avLst/>
          </a:prstGeom>
        </p:spPr>
        <p:txBody>
          <a:bodyPr lIns="91425" tIns="91425" rIns="91425" bIns="91425" anchor="t" anchorCtr="0">
            <a:noAutofit/>
          </a:bodyPr>
          <a:lstStyle/>
          <a:p>
            <a:pPr lvl="0" rtl="0">
              <a:lnSpc>
                <a:spcPct val="90000"/>
              </a:lnSpc>
              <a:spcBef>
                <a:spcPts val="1000"/>
              </a:spcBef>
              <a:buNone/>
            </a:pPr>
            <a:r>
              <a:rPr lang="en" sz="2400">
                <a:solidFill>
                  <a:schemeClr val="lt1"/>
                </a:solidFill>
              </a:rPr>
              <a:t>Janine Crockett</a:t>
            </a:r>
          </a:p>
          <a:p>
            <a:pPr lvl="0" rtl="0">
              <a:lnSpc>
                <a:spcPct val="90000"/>
              </a:lnSpc>
              <a:spcBef>
                <a:spcPts val="1000"/>
              </a:spcBef>
              <a:buNone/>
            </a:pPr>
            <a:r>
              <a:rPr lang="en" sz="2400">
                <a:solidFill>
                  <a:schemeClr val="lt1"/>
                </a:solidFill>
              </a:rPr>
              <a:t>Elyse Puida</a:t>
            </a:r>
            <a:r>
              <a:rPr lang="en" sz="2400">
                <a:solidFill>
                  <a:srgbClr val="0055AA"/>
                </a:solidFill>
              </a:rPr>
              <a:t> </a:t>
            </a:r>
          </a:p>
          <a:p>
            <a:pPr lvl="0" rtl="0">
              <a:lnSpc>
                <a:spcPct val="90000"/>
              </a:lnSpc>
              <a:spcBef>
                <a:spcPts val="1000"/>
              </a:spcBef>
              <a:buClr>
                <a:schemeClr val="dk1"/>
              </a:buClr>
              <a:buFont typeface="Arial"/>
              <a:buNone/>
            </a:pPr>
            <a:endParaRPr sz="2400" dirty="0">
              <a:solidFill>
                <a:schemeClr val="dk1"/>
              </a:solidFill>
            </a:endParaRPr>
          </a:p>
          <a:p>
            <a:pPr lvl="0" algn="l" rtl="0">
              <a:spcBef>
                <a:spcPts val="0"/>
              </a:spcBef>
              <a:buNone/>
            </a:pPr>
            <a:endParaRPr dirty="0"/>
          </a:p>
          <a:p>
            <a:pPr algn="l">
              <a:spcBef>
                <a:spcPts val="0"/>
              </a:spcBef>
              <a:buNone/>
            </a:pPr>
            <a:endParaRPr dirty="0"/>
          </a:p>
        </p:txBody>
      </p:sp>
      <p:sp>
        <p:nvSpPr>
          <p:cNvPr id="26" name="Shape 26"/>
          <p:cNvSpPr txBox="1">
            <a:spLocks noGrp="1"/>
          </p:cNvSpPr>
          <p:nvPr>
            <p:ph type="ctrTitle"/>
          </p:nvPr>
        </p:nvSpPr>
        <p:spPr>
          <a:xfrm>
            <a:off x="685800" y="81775"/>
            <a:ext cx="7772400" cy="1598699"/>
          </a:xfrm>
          <a:prstGeom prst="rect">
            <a:avLst/>
          </a:prstGeom>
        </p:spPr>
        <p:txBody>
          <a:bodyPr lIns="91425" tIns="91425" rIns="91425" bIns="91425" anchor="b" anchorCtr="0">
            <a:noAutofit/>
          </a:bodyPr>
          <a:lstStyle/>
          <a:p>
            <a:pPr>
              <a:spcBef>
                <a:spcPts val="0"/>
              </a:spcBef>
              <a:buNone/>
            </a:pPr>
            <a:r>
              <a:rPr lang="en" u="sng">
                <a:solidFill>
                  <a:srgbClr val="000000"/>
                </a:solidFill>
              </a:rPr>
              <a:t>Peru vs. Central African Republic</a:t>
            </a:r>
            <a:r>
              <a:rPr lang="en">
                <a:solidFill>
                  <a:srgbClr val="000000"/>
                </a:solidFill>
              </a:rPr>
              <a:t> </a:t>
            </a: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1000"/>
                                        <p:tgtEl>
                                          <p:spTgt spid="26"/>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1000"/>
                                        <p:tgtEl>
                                          <p:spTgt spid="25"/>
                                        </p:tgtEl>
                                        <p:attrNameLst>
                                          <p:attrName>ppt_w</p:attrName>
                                        </p:attrNameLst>
                                      </p:cBhvr>
                                      <p:tavLst>
                                        <p:tav tm="0">
                                          <p:val>
                                            <p:strVal val="0"/>
                                          </p:val>
                                        </p:tav>
                                        <p:tav tm="100000">
                                          <p:val>
                                            <p:strVal val="#ppt_w"/>
                                          </p:val>
                                        </p:tav>
                                      </p:tavLst>
                                    </p:anim>
                                    <p:anim calcmode="lin" valueType="num">
                                      <p:cBhvr additive="base">
                                        <p:cTn id="12" dur="1000"/>
                                        <p:tgtEl>
                                          <p:spTgt spid="25"/>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pic>
        <p:nvPicPr>
          <p:cNvPr id="95" name="Shape 95"/>
          <p:cNvPicPr preferRelativeResize="0"/>
          <p:nvPr/>
        </p:nvPicPr>
        <p:blipFill>
          <a:blip r:embed="rId3"/>
          <a:stretch>
            <a:fillRect/>
          </a:stretch>
        </p:blipFill>
        <p:spPr>
          <a:xfrm>
            <a:off x="0" y="0"/>
            <a:ext cx="9144000" cy="5143488"/>
          </a:xfrm>
          <a:prstGeom prst="rect">
            <a:avLst/>
          </a:prstGeom>
          <a:noFill/>
          <a:ln>
            <a:noFill/>
          </a:ln>
        </p:spPr>
      </p:pic>
      <p:sp>
        <p:nvSpPr>
          <p:cNvPr id="96" name="Shape 96"/>
          <p:cNvSpPr txBox="1">
            <a:spLocks noGrp="1"/>
          </p:cNvSpPr>
          <p:nvPr>
            <p:ph type="title"/>
          </p:nvPr>
        </p:nvSpPr>
        <p:spPr>
          <a:xfrm>
            <a:off x="389475" y="81778"/>
            <a:ext cx="8229600" cy="857400"/>
          </a:xfrm>
          <a:prstGeom prst="rect">
            <a:avLst/>
          </a:prstGeom>
        </p:spPr>
        <p:txBody>
          <a:bodyPr lIns="91425" tIns="91425" rIns="91425" bIns="91425" anchor="b" anchorCtr="0">
            <a:noAutofit/>
          </a:bodyPr>
          <a:lstStyle/>
          <a:p>
            <a:pPr>
              <a:spcBef>
                <a:spcPts val="0"/>
              </a:spcBef>
              <a:buNone/>
            </a:pPr>
            <a:r>
              <a:rPr lang="en">
                <a:solidFill>
                  <a:srgbClr val="F1C232"/>
                </a:solidFill>
              </a:rPr>
              <a:t>Improve Maternal Health</a:t>
            </a:r>
          </a:p>
        </p:txBody>
      </p:sp>
      <p:sp>
        <p:nvSpPr>
          <p:cNvPr id="97" name="Shape 97"/>
          <p:cNvSpPr txBox="1">
            <a:spLocks noGrp="1"/>
          </p:cNvSpPr>
          <p:nvPr>
            <p:ph type="body" idx="1"/>
          </p:nvPr>
        </p:nvSpPr>
        <p:spPr>
          <a:xfrm>
            <a:off x="389475" y="789575"/>
            <a:ext cx="3994500" cy="3725699"/>
          </a:xfrm>
          <a:prstGeom prst="rect">
            <a:avLst/>
          </a:prstGeom>
        </p:spPr>
        <p:txBody>
          <a:bodyPr lIns="91425" tIns="91425" rIns="91425" bIns="91425" anchor="t" anchorCtr="0">
            <a:noAutofit/>
          </a:bodyPr>
          <a:lstStyle/>
          <a:p>
            <a:pPr lvl="0" rtl="0">
              <a:lnSpc>
                <a:spcPct val="146250"/>
              </a:lnSpc>
              <a:spcBef>
                <a:spcPts val="0"/>
              </a:spcBef>
              <a:spcAft>
                <a:spcPts val="2300"/>
              </a:spcAft>
              <a:buClr>
                <a:schemeClr val="dk1"/>
              </a:buClr>
              <a:buSzPct val="78571"/>
              <a:buFont typeface="Arial"/>
              <a:buNone/>
            </a:pPr>
            <a:r>
              <a:rPr lang="en" sz="1400" b="1">
                <a:solidFill>
                  <a:srgbClr val="F1C232"/>
                </a:solidFill>
              </a:rPr>
              <a:t>What Does This Mean? </a:t>
            </a:r>
          </a:p>
          <a:p>
            <a:pPr lvl="0" rtl="0">
              <a:lnSpc>
                <a:spcPct val="146250"/>
              </a:lnSpc>
              <a:spcBef>
                <a:spcPts val="0"/>
              </a:spcBef>
              <a:spcAft>
                <a:spcPts val="2300"/>
              </a:spcAft>
              <a:buClr>
                <a:schemeClr val="dk1"/>
              </a:buClr>
              <a:buSzPct val="78571"/>
              <a:buFont typeface="Arial"/>
              <a:buNone/>
            </a:pPr>
            <a:r>
              <a:rPr lang="en" sz="1400" b="1">
                <a:solidFill>
                  <a:srgbClr val="F1C232"/>
                </a:solidFill>
              </a:rPr>
              <a:t>Maternal mortality has declined by nearly half since 1990, but falls far short of the MDG target. The targets for improving maternal health include reducing by three-fourths the maternal mortality ratio and achieve universal access to reproductive health. Poverty and lack of education perpetuate high adolescent birth rates. Inadequate funding for </a:t>
            </a:r>
            <a:r>
              <a:rPr lang="en" sz="1400" b="1" u="sng">
                <a:solidFill>
                  <a:srgbClr val="F1C232"/>
                </a:solidFill>
                <a:hlinkClick r:id="rId4"/>
              </a:rPr>
              <a:t>family planning</a:t>
            </a:r>
            <a:r>
              <a:rPr lang="en" sz="1400" b="1">
                <a:solidFill>
                  <a:srgbClr val="F1C232"/>
                </a:solidFill>
              </a:rPr>
              <a:t> is a major failure in fulfilling commitments to improving women’s reproductive health.</a:t>
            </a:r>
          </a:p>
          <a:p>
            <a:pPr>
              <a:spcBef>
                <a:spcPts val="0"/>
              </a:spcBef>
              <a:buNone/>
            </a:pPr>
            <a:endParaRPr sz="1800" b="1" dirty="0">
              <a:solidFill>
                <a:srgbClr val="F1C232"/>
              </a:solidFill>
            </a:endParaRPr>
          </a:p>
        </p:txBody>
      </p:sp>
      <p:sp>
        <p:nvSpPr>
          <p:cNvPr id="98" name="Shape 98"/>
          <p:cNvSpPr txBox="1">
            <a:spLocks noGrp="1"/>
          </p:cNvSpPr>
          <p:nvPr>
            <p:ph type="body" idx="2"/>
          </p:nvPr>
        </p:nvSpPr>
        <p:spPr>
          <a:xfrm>
            <a:off x="4624575" y="1168075"/>
            <a:ext cx="4218899" cy="3932699"/>
          </a:xfrm>
          <a:prstGeom prst="rect">
            <a:avLst/>
          </a:prstGeom>
        </p:spPr>
        <p:txBody>
          <a:bodyPr lIns="91425" tIns="91425" rIns="91425" bIns="91425" anchor="t" anchorCtr="0">
            <a:noAutofit/>
          </a:bodyPr>
          <a:lstStyle/>
          <a:p>
            <a:pPr lvl="0" rtl="0">
              <a:spcBef>
                <a:spcPts val="0"/>
              </a:spcBef>
              <a:buNone/>
            </a:pPr>
            <a:r>
              <a:rPr lang="en">
                <a:solidFill>
                  <a:srgbClr val="F1C232"/>
                </a:solidFill>
              </a:rPr>
              <a:t>Peru: </a:t>
            </a:r>
          </a:p>
          <a:p>
            <a:pPr lvl="0" rtl="0">
              <a:spcBef>
                <a:spcPts val="0"/>
              </a:spcBef>
              <a:buNone/>
            </a:pPr>
            <a:r>
              <a:rPr lang="en" sz="1600">
                <a:solidFill>
                  <a:srgbClr val="F1C232"/>
                </a:solidFill>
              </a:rPr>
              <a:t>Peru Is doing well at this they have cut the amount of maternal deaths in halve in the last decade. If they just keep it up im sure they’ll meet their goal.</a:t>
            </a:r>
          </a:p>
          <a:p>
            <a:pPr lvl="0" rtl="0">
              <a:spcBef>
                <a:spcPts val="0"/>
              </a:spcBef>
              <a:buNone/>
            </a:pPr>
            <a:r>
              <a:rPr lang="en" sz="1600" b="1">
                <a:solidFill>
                  <a:srgbClr val="F1C232"/>
                </a:solidFill>
              </a:rPr>
              <a:t>CENTRAL AFRICAN REPUBLIC</a:t>
            </a:r>
          </a:p>
          <a:p>
            <a:pPr lvl="0" rtl="0">
              <a:spcBef>
                <a:spcPts val="0"/>
              </a:spcBef>
              <a:buNone/>
            </a:pPr>
            <a:r>
              <a:rPr lang="en" sz="1600" b="1">
                <a:solidFill>
                  <a:srgbClr val="F1C232"/>
                </a:solidFill>
              </a:rPr>
              <a:t> </a:t>
            </a:r>
            <a:r>
              <a:rPr lang="en" sz="1400" b="1">
                <a:solidFill>
                  <a:srgbClr val="F1C232"/>
                </a:solidFill>
              </a:rPr>
              <a:t>I</a:t>
            </a:r>
            <a:r>
              <a:rPr lang="en" sz="1000">
                <a:solidFill>
                  <a:schemeClr val="dk2"/>
                </a:solidFill>
              </a:rPr>
              <a:t>I</a:t>
            </a:r>
            <a:r>
              <a:rPr lang="en" sz="1400" b="1">
                <a:solidFill>
                  <a:srgbClr val="F1C232"/>
                </a:solidFill>
              </a:rPr>
              <a:t>n reality the maternal mortality rate has fallen by 26% from its level of 20 years ago and it will be difficult to achieve MDG by 2015. However there goal is to reduce by three quarters by 2015. It is very unlikely they will achieve that.</a:t>
            </a: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96"/>
                                        </p:tgtEl>
                                        <p:attrNameLst>
                                          <p:attrName>style.visibility</p:attrName>
                                        </p:attrNameLst>
                                      </p:cBhvr>
                                      <p:to>
                                        <p:strVal val="visible"/>
                                      </p:to>
                                    </p:set>
                                    <p:anim calcmode="lin" valueType="num">
                                      <p:cBhvr additive="base">
                                        <p:cTn id="7" dur="1000"/>
                                        <p:tgtEl>
                                          <p:spTgt spid="96"/>
                                        </p:tgtEl>
                                        <p:attrNameLst>
                                          <p:attrName>ppt_x</p:attrName>
                                        </p:attrNameLst>
                                      </p:cBhvr>
                                      <p:tavLst>
                                        <p:tav tm="0">
                                          <p:val>
                                            <p:strVal val="#ppt_x-1"/>
                                          </p:val>
                                        </p:tav>
                                        <p:tav tm="100000">
                                          <p:val>
                                            <p:strVal val="#ppt_x"/>
                                          </p:val>
                                        </p:tav>
                                      </p:tavLst>
                                    </p:anim>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97"/>
                                        </p:tgtEl>
                                        <p:attrNameLst>
                                          <p:attrName>style.visibility</p:attrName>
                                        </p:attrNameLst>
                                      </p:cBhvr>
                                      <p:to>
                                        <p:strVal val="visible"/>
                                      </p:to>
                                    </p:set>
                                    <p:anim calcmode="lin" valueType="num">
                                      <p:cBhvr additive="base">
                                        <p:cTn id="11" dur="1000"/>
                                        <p:tgtEl>
                                          <p:spTgt spid="97"/>
                                        </p:tgtEl>
                                        <p:attrNameLst>
                                          <p:attrName>ppt_w</p:attrName>
                                        </p:attrNameLst>
                                      </p:cBhvr>
                                      <p:tavLst>
                                        <p:tav tm="0">
                                          <p:val>
                                            <p:strVal val="0"/>
                                          </p:val>
                                        </p:tav>
                                        <p:tav tm="100000">
                                          <p:val>
                                            <p:strVal val="#ppt_w"/>
                                          </p:val>
                                        </p:tav>
                                      </p:tavLst>
                                    </p:anim>
                                    <p:anim calcmode="lin" valueType="num">
                                      <p:cBhvr additive="base">
                                        <p:cTn id="12" dur="1000"/>
                                        <p:tgtEl>
                                          <p:spTgt spid="97"/>
                                        </p:tgtEl>
                                        <p:attrNameLst>
                                          <p:attrName>ppt_h</p:attrName>
                                        </p:attrNameLst>
                                      </p:cBhvr>
                                      <p:tavLst>
                                        <p:tav tm="0">
                                          <p:val>
                                            <p:strVal val="0"/>
                                          </p:val>
                                        </p:tav>
                                        <p:tav tm="100000">
                                          <p:val>
                                            <p:strVal val="#ppt_h"/>
                                          </p:val>
                                        </p:tav>
                                      </p:tavLst>
                                    </p:anim>
                                  </p:childTnLst>
                                </p:cTn>
                              </p:par>
                            </p:childTnLst>
                          </p:cTn>
                        </p:par>
                        <p:par>
                          <p:cTn id="13" fill="hold">
                            <p:stCondLst>
                              <p:cond delay="2000"/>
                            </p:stCondLst>
                            <p:childTnLst>
                              <p:par>
                                <p:cTn id="14" presetID="23" presetClass="entr" presetSubtype="16" fill="hold" nodeType="afterEffect">
                                  <p:stCondLst>
                                    <p:cond delay="0"/>
                                  </p:stCondLst>
                                  <p:childTnLst>
                                    <p:set>
                                      <p:cBhvr>
                                        <p:cTn id="15" dur="1" fill="hold">
                                          <p:stCondLst>
                                            <p:cond delay="0"/>
                                          </p:stCondLst>
                                        </p:cTn>
                                        <p:tgtEl>
                                          <p:spTgt spid="98"/>
                                        </p:tgtEl>
                                        <p:attrNameLst>
                                          <p:attrName>style.visibility</p:attrName>
                                        </p:attrNameLst>
                                      </p:cBhvr>
                                      <p:to>
                                        <p:strVal val="visible"/>
                                      </p:to>
                                    </p:set>
                                    <p:anim calcmode="lin" valueType="num">
                                      <p:cBhvr additive="base">
                                        <p:cTn id="16" dur="1000"/>
                                        <p:tgtEl>
                                          <p:spTgt spid="98"/>
                                        </p:tgtEl>
                                        <p:attrNameLst>
                                          <p:attrName>ppt_w</p:attrName>
                                        </p:attrNameLst>
                                      </p:cBhvr>
                                      <p:tavLst>
                                        <p:tav tm="0">
                                          <p:val>
                                            <p:strVal val="0"/>
                                          </p:val>
                                        </p:tav>
                                        <p:tav tm="100000">
                                          <p:val>
                                            <p:strVal val="#ppt_w"/>
                                          </p:val>
                                        </p:tav>
                                      </p:tavLst>
                                    </p:anim>
                                    <p:anim calcmode="lin" valueType="num">
                                      <p:cBhvr additive="base">
                                        <p:cTn id="17" dur="1000"/>
                                        <p:tgtEl>
                                          <p:spTgt spid="98"/>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pic>
        <p:nvPicPr>
          <p:cNvPr id="103" name="Shape 103"/>
          <p:cNvPicPr preferRelativeResize="0"/>
          <p:nvPr/>
        </p:nvPicPr>
        <p:blipFill>
          <a:blip r:embed="rId3"/>
          <a:stretch>
            <a:fillRect/>
          </a:stretch>
        </p:blipFill>
        <p:spPr>
          <a:xfrm>
            <a:off x="0" y="-68125"/>
            <a:ext cx="9265100" cy="5211626"/>
          </a:xfrm>
          <a:prstGeom prst="rect">
            <a:avLst/>
          </a:prstGeom>
          <a:noFill/>
          <a:ln>
            <a:noFill/>
          </a:ln>
        </p:spPr>
      </p:pic>
      <p:sp>
        <p:nvSpPr>
          <p:cNvPr id="104" name="Shape 104"/>
          <p:cNvSpPr txBox="1">
            <a:spLocks noGrp="1"/>
          </p:cNvSpPr>
          <p:nvPr>
            <p:ph type="title"/>
          </p:nvPr>
        </p:nvSpPr>
        <p:spPr>
          <a:xfrm>
            <a:off x="517750" y="194703"/>
            <a:ext cx="8229600" cy="857400"/>
          </a:xfrm>
          <a:prstGeom prst="rect">
            <a:avLst/>
          </a:prstGeom>
        </p:spPr>
        <p:txBody>
          <a:bodyPr lIns="91425" tIns="91425" rIns="91425" bIns="91425" anchor="b" anchorCtr="0">
            <a:noAutofit/>
          </a:bodyPr>
          <a:lstStyle/>
          <a:p>
            <a:pPr>
              <a:spcBef>
                <a:spcPts val="0"/>
              </a:spcBef>
              <a:buNone/>
            </a:pPr>
            <a:r>
              <a:rPr lang="en">
                <a:solidFill>
                  <a:srgbClr val="F1C232"/>
                </a:solidFill>
              </a:rPr>
              <a:t>Improve Maternal Health</a:t>
            </a:r>
          </a:p>
        </p:txBody>
      </p:sp>
      <p:sp>
        <p:nvSpPr>
          <p:cNvPr id="105" name="Shape 105"/>
          <p:cNvSpPr txBox="1">
            <a:spLocks noGrp="1"/>
          </p:cNvSpPr>
          <p:nvPr>
            <p:ph type="body" idx="1"/>
          </p:nvPr>
        </p:nvSpPr>
        <p:spPr>
          <a:xfrm>
            <a:off x="171025" y="1295525"/>
            <a:ext cx="3994500" cy="3725699"/>
          </a:xfrm>
          <a:prstGeom prst="rect">
            <a:avLst/>
          </a:prstGeom>
        </p:spPr>
        <p:txBody>
          <a:bodyPr lIns="91425" tIns="91425" rIns="91425" bIns="91425" anchor="t" anchorCtr="0">
            <a:noAutofit/>
          </a:bodyPr>
          <a:lstStyle/>
          <a:p>
            <a:pPr lvl="0" rtl="0">
              <a:spcBef>
                <a:spcPts val="0"/>
              </a:spcBef>
              <a:buNone/>
            </a:pPr>
            <a:r>
              <a:rPr lang="en">
                <a:solidFill>
                  <a:srgbClr val="F1C232"/>
                </a:solidFill>
              </a:rPr>
              <a:t>Peru Goal #5 </a:t>
            </a:r>
          </a:p>
          <a:p>
            <a:pPr lvl="0" rtl="0">
              <a:spcBef>
                <a:spcPts val="0"/>
              </a:spcBef>
              <a:buNone/>
            </a:pPr>
            <a:r>
              <a:rPr lang="en" sz="1600">
                <a:solidFill>
                  <a:srgbClr val="F1C232"/>
                </a:solidFill>
              </a:rPr>
              <a:t> </a:t>
            </a:r>
            <a:r>
              <a:rPr lang="en" sz="1600" b="1">
                <a:solidFill>
                  <a:srgbClr val="F1C232"/>
                </a:solidFill>
              </a:rPr>
              <a:t>In 2010, nationally, 83.8% of births were attended by a health professional.</a:t>
            </a:r>
          </a:p>
          <a:p>
            <a:pPr lvl="0" rtl="0">
              <a:spcBef>
                <a:spcPts val="0"/>
              </a:spcBef>
              <a:buNone/>
            </a:pPr>
            <a:r>
              <a:rPr lang="en" sz="1600" b="1">
                <a:solidFill>
                  <a:srgbClr val="F1C232"/>
                </a:solidFill>
              </a:rPr>
              <a:t>Peru has decreased its amount of deaths by half in the past decade. According to the Demographic and Health (DHS) Survey, an average of 93 maternal deaths occurred for every 100,000 live births in 2010.</a:t>
            </a:r>
          </a:p>
          <a:p>
            <a:pPr lvl="0" rtl="0">
              <a:spcBef>
                <a:spcPts val="0"/>
              </a:spcBef>
              <a:buNone/>
            </a:pPr>
            <a:r>
              <a:rPr lang="en" sz="1600" b="1">
                <a:solidFill>
                  <a:srgbClr val="F1C232"/>
                </a:solidFill>
              </a:rPr>
              <a:t>13.5% of adolescents aged 15 to 19 years old were mothers or pregnant with their first child (a) in 2010.</a:t>
            </a:r>
          </a:p>
          <a:p>
            <a:pPr>
              <a:spcBef>
                <a:spcPts val="0"/>
              </a:spcBef>
              <a:buNone/>
            </a:pPr>
            <a:endParaRPr sz="1500" dirty="0">
              <a:solidFill>
                <a:srgbClr val="000000"/>
              </a:solidFill>
            </a:endParaRPr>
          </a:p>
        </p:txBody>
      </p:sp>
      <p:sp>
        <p:nvSpPr>
          <p:cNvPr id="106" name="Shape 106"/>
          <p:cNvSpPr txBox="1">
            <a:spLocks noGrp="1"/>
          </p:cNvSpPr>
          <p:nvPr>
            <p:ph type="body" idx="2"/>
          </p:nvPr>
        </p:nvSpPr>
        <p:spPr>
          <a:xfrm>
            <a:off x="4692273" y="1200150"/>
            <a:ext cx="3994500" cy="3725699"/>
          </a:xfrm>
          <a:prstGeom prst="rect">
            <a:avLst/>
          </a:prstGeom>
        </p:spPr>
        <p:txBody>
          <a:bodyPr lIns="91425" tIns="91425" rIns="91425" bIns="91425" anchor="t" anchorCtr="0">
            <a:noAutofit/>
          </a:bodyPr>
          <a:lstStyle/>
          <a:p>
            <a:pPr lvl="0" rtl="0">
              <a:spcBef>
                <a:spcPts val="0"/>
              </a:spcBef>
              <a:buNone/>
            </a:pPr>
            <a:r>
              <a:rPr lang="en">
                <a:solidFill>
                  <a:srgbClr val="F1C232"/>
                </a:solidFill>
              </a:rPr>
              <a:t>Central African Republic Goal #5 </a:t>
            </a:r>
          </a:p>
          <a:p>
            <a:pPr lvl="0" rtl="0">
              <a:spcBef>
                <a:spcPts val="0"/>
              </a:spcBef>
              <a:buNone/>
            </a:pPr>
            <a:r>
              <a:rPr lang="en" sz="1800" b="1">
                <a:solidFill>
                  <a:srgbClr val="F1C232"/>
                </a:solidFill>
              </a:rPr>
              <a:t>In regards to the births attended by skilled health personnel, only 53% of the births have a professional there.</a:t>
            </a:r>
          </a:p>
          <a:p>
            <a:pPr lvl="0" rtl="0">
              <a:spcBef>
                <a:spcPts val="0"/>
              </a:spcBef>
              <a:buNone/>
            </a:pPr>
            <a:r>
              <a:rPr lang="en" sz="1800" b="1">
                <a:solidFill>
                  <a:srgbClr val="F1C232"/>
                </a:solidFill>
              </a:rPr>
              <a:t>In addition,  Maternal deaths occur in 86.6% of the births that happen per year.</a:t>
            </a:r>
          </a:p>
          <a:p>
            <a:pPr lvl="0" rtl="0">
              <a:spcBef>
                <a:spcPts val="0"/>
              </a:spcBef>
              <a:buNone/>
            </a:pPr>
            <a:endParaRPr sz="1400" b="1" dirty="0">
              <a:solidFill>
                <a:srgbClr val="F1C232"/>
              </a:solidFill>
            </a:endParaRPr>
          </a:p>
          <a:p>
            <a:pPr>
              <a:spcBef>
                <a:spcPts val="0"/>
              </a:spcBef>
              <a:buNone/>
            </a:pPr>
            <a:endParaRPr sz="1400" b="1" dirty="0">
              <a:solidFill>
                <a:srgbClr val="F1C232"/>
              </a:solidFill>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04"/>
                                        </p:tgtEl>
                                        <p:attrNameLst>
                                          <p:attrName>style.visibility</p:attrName>
                                        </p:attrNameLst>
                                      </p:cBhvr>
                                      <p:to>
                                        <p:strVal val="visible"/>
                                      </p:to>
                                    </p:set>
                                    <p:anim calcmode="lin" valueType="num">
                                      <p:cBhvr additive="base">
                                        <p:cTn id="7" dur="1000"/>
                                        <p:tgtEl>
                                          <p:spTgt spid="104"/>
                                        </p:tgtEl>
                                        <p:attrNameLst>
                                          <p:attrName>ppt_x</p:attrName>
                                        </p:attrNameLst>
                                      </p:cBhvr>
                                      <p:tavLst>
                                        <p:tav tm="0">
                                          <p:val>
                                            <p:strVal val="#ppt_x-1"/>
                                          </p:val>
                                        </p:tav>
                                        <p:tav tm="100000">
                                          <p:val>
                                            <p:strVal val="#ppt_x"/>
                                          </p:val>
                                        </p:tav>
                                      </p:tavLst>
                                    </p:anim>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05"/>
                                        </p:tgtEl>
                                        <p:attrNameLst>
                                          <p:attrName>style.visibility</p:attrName>
                                        </p:attrNameLst>
                                      </p:cBhvr>
                                      <p:to>
                                        <p:strVal val="visible"/>
                                      </p:to>
                                    </p:set>
                                    <p:anim calcmode="lin" valueType="num">
                                      <p:cBhvr additive="base">
                                        <p:cTn id="11" dur="1000"/>
                                        <p:tgtEl>
                                          <p:spTgt spid="105"/>
                                        </p:tgtEl>
                                        <p:attrNameLst>
                                          <p:attrName>ppt_w</p:attrName>
                                        </p:attrNameLst>
                                      </p:cBhvr>
                                      <p:tavLst>
                                        <p:tav tm="0">
                                          <p:val>
                                            <p:strVal val="0"/>
                                          </p:val>
                                        </p:tav>
                                        <p:tav tm="100000">
                                          <p:val>
                                            <p:strVal val="#ppt_w"/>
                                          </p:val>
                                        </p:tav>
                                      </p:tavLst>
                                    </p:anim>
                                    <p:anim calcmode="lin" valueType="num">
                                      <p:cBhvr additive="base">
                                        <p:cTn id="12" dur="1000"/>
                                        <p:tgtEl>
                                          <p:spTgt spid="105"/>
                                        </p:tgtEl>
                                        <p:attrNameLst>
                                          <p:attrName>ppt_h</p:attrName>
                                        </p:attrNameLst>
                                      </p:cBhvr>
                                      <p:tavLst>
                                        <p:tav tm="0">
                                          <p:val>
                                            <p:strVal val="0"/>
                                          </p:val>
                                        </p:tav>
                                        <p:tav tm="100000">
                                          <p:val>
                                            <p:strVal val="#ppt_h"/>
                                          </p:val>
                                        </p:tav>
                                      </p:tavLst>
                                    </p:anim>
                                  </p:childTnLst>
                                </p:cTn>
                              </p:par>
                            </p:childTnLst>
                          </p:cTn>
                        </p:par>
                        <p:par>
                          <p:cTn id="13" fill="hold">
                            <p:stCondLst>
                              <p:cond delay="2000"/>
                            </p:stCondLst>
                            <p:childTnLst>
                              <p:par>
                                <p:cTn id="14" presetID="23" presetClass="entr" presetSubtype="16" fill="hold" nodeType="afterEffect">
                                  <p:stCondLst>
                                    <p:cond delay="0"/>
                                  </p:stCondLst>
                                  <p:childTnLst>
                                    <p:set>
                                      <p:cBhvr>
                                        <p:cTn id="15" dur="1" fill="hold">
                                          <p:stCondLst>
                                            <p:cond delay="0"/>
                                          </p:stCondLst>
                                        </p:cTn>
                                        <p:tgtEl>
                                          <p:spTgt spid="106"/>
                                        </p:tgtEl>
                                        <p:attrNameLst>
                                          <p:attrName>style.visibility</p:attrName>
                                        </p:attrNameLst>
                                      </p:cBhvr>
                                      <p:to>
                                        <p:strVal val="visible"/>
                                      </p:to>
                                    </p:set>
                                    <p:anim calcmode="lin" valueType="num">
                                      <p:cBhvr additive="base">
                                        <p:cTn id="16" dur="1000"/>
                                        <p:tgtEl>
                                          <p:spTgt spid="106"/>
                                        </p:tgtEl>
                                        <p:attrNameLst>
                                          <p:attrName>ppt_w</p:attrName>
                                        </p:attrNameLst>
                                      </p:cBhvr>
                                      <p:tavLst>
                                        <p:tav tm="0">
                                          <p:val>
                                            <p:strVal val="0"/>
                                          </p:val>
                                        </p:tav>
                                        <p:tav tm="100000">
                                          <p:val>
                                            <p:strVal val="#ppt_w"/>
                                          </p:val>
                                        </p:tav>
                                      </p:tavLst>
                                    </p:anim>
                                    <p:anim calcmode="lin" valueType="num">
                                      <p:cBhvr additive="base">
                                        <p:cTn id="17" dur="1000"/>
                                        <p:tgtEl>
                                          <p:spTgt spid="106"/>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pic>
        <p:nvPicPr>
          <p:cNvPr id="111" name="Shape 111"/>
          <p:cNvPicPr preferRelativeResize="0"/>
          <p:nvPr/>
        </p:nvPicPr>
        <p:blipFill>
          <a:blip r:embed="rId3"/>
          <a:stretch>
            <a:fillRect/>
          </a:stretch>
        </p:blipFill>
        <p:spPr>
          <a:xfrm>
            <a:off x="0" y="-91187"/>
            <a:ext cx="9143999" cy="5325874"/>
          </a:xfrm>
          <a:prstGeom prst="rect">
            <a:avLst/>
          </a:prstGeom>
          <a:noFill/>
          <a:ln>
            <a:noFill/>
          </a:ln>
        </p:spPr>
      </p:pic>
      <p:sp>
        <p:nvSpPr>
          <p:cNvPr id="112" name="Shape 112"/>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r>
              <a:rPr lang="en">
                <a:solidFill>
                  <a:srgbClr val="FF0000"/>
                </a:solidFill>
              </a:rPr>
              <a:t>Combat HIV / AIDS, malaria and other diseases</a:t>
            </a:r>
          </a:p>
        </p:txBody>
      </p:sp>
      <p:sp>
        <p:nvSpPr>
          <p:cNvPr id="113" name="Shape 113"/>
          <p:cNvSpPr txBox="1">
            <a:spLocks noGrp="1"/>
          </p:cNvSpPr>
          <p:nvPr>
            <p:ph type="body" idx="1"/>
          </p:nvPr>
        </p:nvSpPr>
        <p:spPr>
          <a:xfrm>
            <a:off x="457200" y="957050"/>
            <a:ext cx="3994500" cy="3725699"/>
          </a:xfrm>
          <a:prstGeom prst="rect">
            <a:avLst/>
          </a:prstGeom>
        </p:spPr>
        <p:txBody>
          <a:bodyPr lIns="91425" tIns="91425" rIns="91425" bIns="91425" anchor="t" anchorCtr="0">
            <a:noAutofit/>
          </a:bodyPr>
          <a:lstStyle/>
          <a:p>
            <a:pPr lvl="0" rtl="0">
              <a:spcBef>
                <a:spcPts val="0"/>
              </a:spcBef>
              <a:buNone/>
            </a:pPr>
            <a:r>
              <a:rPr lang="en" sz="1800" b="1">
                <a:solidFill>
                  <a:srgbClr val="FF0000"/>
                </a:solidFill>
              </a:rPr>
              <a:t>What doea this mean? </a:t>
            </a:r>
          </a:p>
          <a:p>
            <a:pPr lvl="0" rtl="0">
              <a:spcBef>
                <a:spcPts val="0"/>
              </a:spcBef>
              <a:buNone/>
            </a:pPr>
            <a:r>
              <a:rPr lang="en" sz="1800" b="1">
                <a:solidFill>
                  <a:srgbClr val="FF0000"/>
                </a:solidFill>
              </a:rPr>
              <a:t>The incidence of HIV is declining steadily in most regions; but 2.5 million people are still newly infected each year. In 2011, 230,000 fewer children under age 15 were infected with HIV than in 2001.Eight million people were receiving antiretroviral therapy for HIV at the end of 2011.In the decade since 2000, 1.1 million deaths from malaria were averted.</a:t>
            </a:r>
          </a:p>
          <a:p>
            <a:pPr lvl="0" rtl="0">
              <a:lnSpc>
                <a:spcPct val="146250"/>
              </a:lnSpc>
              <a:spcBef>
                <a:spcPts val="0"/>
              </a:spcBef>
              <a:spcAft>
                <a:spcPts val="2300"/>
              </a:spcAft>
              <a:buNone/>
            </a:pPr>
            <a:r>
              <a:rPr lang="en" sz="1800" b="1">
                <a:solidFill>
                  <a:srgbClr val="FF0000"/>
                </a:solidFill>
              </a:rPr>
              <a:t>Treatment for tuberculosis has saved some 20 million lives </a:t>
            </a:r>
            <a:r>
              <a:rPr lang="en" sz="1800" b="1">
                <a:solidFill>
                  <a:srgbClr val="EFEFEF"/>
                </a:solidFill>
              </a:rPr>
              <a:t>between 1995 and 2011</a:t>
            </a:r>
          </a:p>
          <a:p>
            <a:pPr lvl="0" rtl="0">
              <a:spcBef>
                <a:spcPts val="0"/>
              </a:spcBef>
              <a:buNone/>
            </a:pPr>
            <a:endParaRPr sz="1800" b="1" dirty="0">
              <a:solidFill>
                <a:srgbClr val="FF0000"/>
              </a:solidFill>
            </a:endParaRPr>
          </a:p>
          <a:p>
            <a:pPr lvl="0" rtl="0">
              <a:spcBef>
                <a:spcPts val="0"/>
              </a:spcBef>
              <a:buNone/>
            </a:pPr>
            <a:endParaRPr sz="1200" b="1" dirty="0">
              <a:solidFill>
                <a:srgbClr val="FF0000"/>
              </a:solidFill>
            </a:endParaRPr>
          </a:p>
          <a:p>
            <a:pPr lvl="0" rtl="0">
              <a:spcBef>
                <a:spcPts val="0"/>
              </a:spcBef>
              <a:buNone/>
            </a:pPr>
            <a:endParaRPr sz="1200" b="1" dirty="0">
              <a:solidFill>
                <a:srgbClr val="FF0000"/>
              </a:solidFill>
            </a:endParaRPr>
          </a:p>
          <a:p>
            <a:pPr>
              <a:spcBef>
                <a:spcPts val="0"/>
              </a:spcBef>
              <a:buNone/>
            </a:pPr>
            <a:endParaRPr sz="1000" b="1" dirty="0">
              <a:solidFill>
                <a:schemeClr val="dk2"/>
              </a:solidFill>
            </a:endParaRPr>
          </a:p>
        </p:txBody>
      </p:sp>
      <p:sp>
        <p:nvSpPr>
          <p:cNvPr id="114" name="Shape 114"/>
          <p:cNvSpPr txBox="1">
            <a:spLocks noGrp="1"/>
          </p:cNvSpPr>
          <p:nvPr>
            <p:ph type="body" idx="2"/>
          </p:nvPr>
        </p:nvSpPr>
        <p:spPr>
          <a:xfrm>
            <a:off x="4692273" y="1200150"/>
            <a:ext cx="3994500" cy="3725699"/>
          </a:xfrm>
          <a:prstGeom prst="rect">
            <a:avLst/>
          </a:prstGeom>
        </p:spPr>
        <p:txBody>
          <a:bodyPr lIns="91425" tIns="91425" rIns="91425" bIns="91425" anchor="t" anchorCtr="0">
            <a:noAutofit/>
          </a:bodyPr>
          <a:lstStyle/>
          <a:p>
            <a:pPr lvl="0" rtl="0">
              <a:spcBef>
                <a:spcPts val="0"/>
              </a:spcBef>
              <a:buNone/>
            </a:pPr>
            <a:r>
              <a:rPr lang="en">
                <a:solidFill>
                  <a:srgbClr val="FF0000"/>
                </a:solidFill>
              </a:rPr>
              <a:t>Peru: </a:t>
            </a:r>
          </a:p>
          <a:p>
            <a:pPr lvl="0" rtl="0">
              <a:spcBef>
                <a:spcPts val="0"/>
              </a:spcBef>
              <a:buNone/>
            </a:pPr>
            <a:r>
              <a:rPr lang="en" sz="1600">
                <a:solidFill>
                  <a:srgbClr val="FF0000"/>
                </a:solidFill>
              </a:rPr>
              <a:t>Peru is getting much better at all their health care administration. Making things more available to everyone. Thus everyone is more informed. I Think that peru Will reach its goal by 2015. </a:t>
            </a:r>
          </a:p>
          <a:p>
            <a:pPr lvl="0" rtl="0">
              <a:spcBef>
                <a:spcPts val="0"/>
              </a:spcBef>
              <a:buNone/>
            </a:pPr>
            <a:r>
              <a:rPr lang="en" sz="2400" b="1">
                <a:solidFill>
                  <a:srgbClr val="FF0000"/>
                </a:solidFill>
              </a:rPr>
              <a:t>Central African Republic: </a:t>
            </a:r>
          </a:p>
          <a:p>
            <a:pPr>
              <a:spcBef>
                <a:spcPts val="0"/>
              </a:spcBef>
              <a:buNone/>
            </a:pPr>
            <a:r>
              <a:rPr lang="en" sz="1600">
                <a:solidFill>
                  <a:srgbClr val="FF0000"/>
                </a:solidFill>
              </a:rPr>
              <a:t>Although they are learning about better ways of protection and prevention, CAR is slowly progressing towards the MDG’s therefore I believe they may have a chance at making it, but it may be slim</a:t>
            </a: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additive="base">
                                        <p:cTn id="7" dur="1000"/>
                                        <p:tgtEl>
                                          <p:spTgt spid="112"/>
                                        </p:tgtEl>
                                        <p:attrNameLst>
                                          <p:attrName>ppt_x</p:attrName>
                                        </p:attrNameLst>
                                      </p:cBhvr>
                                      <p:tavLst>
                                        <p:tav tm="0">
                                          <p:val>
                                            <p:strVal val="#ppt_x-1"/>
                                          </p:val>
                                        </p:tav>
                                        <p:tav tm="100000">
                                          <p:val>
                                            <p:strVal val="#ppt_x"/>
                                          </p:val>
                                        </p:tav>
                                      </p:tavLst>
                                    </p:anim>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13"/>
                                        </p:tgtEl>
                                        <p:attrNameLst>
                                          <p:attrName>style.visibility</p:attrName>
                                        </p:attrNameLst>
                                      </p:cBhvr>
                                      <p:to>
                                        <p:strVal val="visible"/>
                                      </p:to>
                                    </p:set>
                                    <p:anim calcmode="lin" valueType="num">
                                      <p:cBhvr additive="base">
                                        <p:cTn id="11" dur="1000"/>
                                        <p:tgtEl>
                                          <p:spTgt spid="113"/>
                                        </p:tgtEl>
                                        <p:attrNameLst>
                                          <p:attrName>ppt_w</p:attrName>
                                        </p:attrNameLst>
                                      </p:cBhvr>
                                      <p:tavLst>
                                        <p:tav tm="0">
                                          <p:val>
                                            <p:strVal val="0"/>
                                          </p:val>
                                        </p:tav>
                                        <p:tav tm="100000">
                                          <p:val>
                                            <p:strVal val="#ppt_w"/>
                                          </p:val>
                                        </p:tav>
                                      </p:tavLst>
                                    </p:anim>
                                    <p:anim calcmode="lin" valueType="num">
                                      <p:cBhvr additive="base">
                                        <p:cTn id="12" dur="1000"/>
                                        <p:tgtEl>
                                          <p:spTgt spid="113"/>
                                        </p:tgtEl>
                                        <p:attrNameLst>
                                          <p:attrName>ppt_h</p:attrName>
                                        </p:attrNameLst>
                                      </p:cBhvr>
                                      <p:tavLst>
                                        <p:tav tm="0">
                                          <p:val>
                                            <p:strVal val="0"/>
                                          </p:val>
                                        </p:tav>
                                        <p:tav tm="100000">
                                          <p:val>
                                            <p:strVal val="#ppt_h"/>
                                          </p:val>
                                        </p:tav>
                                      </p:tavLst>
                                    </p:anim>
                                  </p:childTnLst>
                                </p:cTn>
                              </p:par>
                            </p:childTnLst>
                          </p:cTn>
                        </p:par>
                        <p:par>
                          <p:cTn id="13" fill="hold">
                            <p:stCondLst>
                              <p:cond delay="2000"/>
                            </p:stCondLst>
                            <p:childTnLst>
                              <p:par>
                                <p:cTn id="14" presetID="23" presetClass="entr" presetSubtype="16" fill="hold" nodeType="afterEffect">
                                  <p:stCondLst>
                                    <p:cond delay="0"/>
                                  </p:stCondLst>
                                  <p:childTnLst>
                                    <p:set>
                                      <p:cBhvr>
                                        <p:cTn id="15" dur="1" fill="hold">
                                          <p:stCondLst>
                                            <p:cond delay="0"/>
                                          </p:stCondLst>
                                        </p:cTn>
                                        <p:tgtEl>
                                          <p:spTgt spid="114"/>
                                        </p:tgtEl>
                                        <p:attrNameLst>
                                          <p:attrName>style.visibility</p:attrName>
                                        </p:attrNameLst>
                                      </p:cBhvr>
                                      <p:to>
                                        <p:strVal val="visible"/>
                                      </p:to>
                                    </p:set>
                                    <p:anim calcmode="lin" valueType="num">
                                      <p:cBhvr additive="base">
                                        <p:cTn id="16" dur="1000"/>
                                        <p:tgtEl>
                                          <p:spTgt spid="114"/>
                                        </p:tgtEl>
                                        <p:attrNameLst>
                                          <p:attrName>ppt_w</p:attrName>
                                        </p:attrNameLst>
                                      </p:cBhvr>
                                      <p:tavLst>
                                        <p:tav tm="0">
                                          <p:val>
                                            <p:strVal val="0"/>
                                          </p:val>
                                        </p:tav>
                                        <p:tav tm="100000">
                                          <p:val>
                                            <p:strVal val="#ppt_w"/>
                                          </p:val>
                                        </p:tav>
                                      </p:tavLst>
                                    </p:anim>
                                    <p:anim calcmode="lin" valueType="num">
                                      <p:cBhvr additive="base">
                                        <p:cTn id="17" dur="1000"/>
                                        <p:tgtEl>
                                          <p:spTgt spid="114"/>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pic>
        <p:nvPicPr>
          <p:cNvPr id="119" name="Shape 119"/>
          <p:cNvPicPr preferRelativeResize="0"/>
          <p:nvPr/>
        </p:nvPicPr>
        <p:blipFill>
          <a:blip r:embed="rId3"/>
          <a:stretch>
            <a:fillRect/>
          </a:stretch>
        </p:blipFill>
        <p:spPr>
          <a:xfrm>
            <a:off x="-47700" y="-200064"/>
            <a:ext cx="9143999" cy="5486390"/>
          </a:xfrm>
          <a:prstGeom prst="rect">
            <a:avLst/>
          </a:prstGeom>
          <a:noFill/>
          <a:ln>
            <a:noFill/>
          </a:ln>
        </p:spPr>
      </p:pic>
      <p:sp>
        <p:nvSpPr>
          <p:cNvPr id="120" name="Shape 120"/>
          <p:cNvSpPr txBox="1">
            <a:spLocks noGrp="1"/>
          </p:cNvSpPr>
          <p:nvPr>
            <p:ph type="title"/>
          </p:nvPr>
        </p:nvSpPr>
        <p:spPr>
          <a:xfrm>
            <a:off x="409500" y="-80200"/>
            <a:ext cx="8229600" cy="1088699"/>
          </a:xfrm>
          <a:prstGeom prst="rect">
            <a:avLst/>
          </a:prstGeom>
        </p:spPr>
        <p:txBody>
          <a:bodyPr lIns="91425" tIns="91425" rIns="91425" bIns="91425" anchor="b" anchorCtr="0">
            <a:noAutofit/>
          </a:bodyPr>
          <a:lstStyle/>
          <a:p>
            <a:pPr marL="1066800" lvl="0" indent="0" rtl="0">
              <a:spcBef>
                <a:spcPts val="0"/>
              </a:spcBef>
              <a:spcAft>
                <a:spcPts val="800"/>
              </a:spcAft>
              <a:buClr>
                <a:schemeClr val="dk1"/>
              </a:buClr>
              <a:buFont typeface="Arial"/>
              <a:buNone/>
            </a:pPr>
            <a:endParaRPr dirty="0">
              <a:solidFill>
                <a:srgbClr val="333333"/>
              </a:solidFill>
            </a:endParaRPr>
          </a:p>
          <a:p>
            <a:pPr lvl="0" rtl="0">
              <a:lnSpc>
                <a:spcPct val="115000"/>
              </a:lnSpc>
              <a:spcBef>
                <a:spcPts val="0"/>
              </a:spcBef>
              <a:buClr>
                <a:schemeClr val="dk1"/>
              </a:buClr>
              <a:buFont typeface="Arial"/>
              <a:buNone/>
            </a:pPr>
            <a:endParaRPr dirty="0">
              <a:solidFill>
                <a:srgbClr val="333333"/>
              </a:solidFill>
            </a:endParaRPr>
          </a:p>
          <a:p>
            <a:pPr>
              <a:spcBef>
                <a:spcPts val="0"/>
              </a:spcBef>
              <a:buNone/>
            </a:pPr>
            <a:r>
              <a:rPr lang="en">
                <a:solidFill>
                  <a:srgbClr val="FF0000"/>
                </a:solidFill>
              </a:rPr>
              <a:t>Combat HIV / AIDS, malaria and other diseases</a:t>
            </a:r>
          </a:p>
        </p:txBody>
      </p:sp>
      <p:sp>
        <p:nvSpPr>
          <p:cNvPr id="121" name="Shape 121"/>
          <p:cNvSpPr txBox="1">
            <a:spLocks noGrp="1"/>
          </p:cNvSpPr>
          <p:nvPr>
            <p:ph type="body" idx="1"/>
          </p:nvPr>
        </p:nvSpPr>
        <p:spPr>
          <a:xfrm>
            <a:off x="68825" y="851700"/>
            <a:ext cx="3994500" cy="4291800"/>
          </a:xfrm>
          <a:prstGeom prst="rect">
            <a:avLst/>
          </a:prstGeom>
        </p:spPr>
        <p:txBody>
          <a:bodyPr lIns="91425" tIns="91425" rIns="91425" bIns="91425" anchor="t" anchorCtr="0">
            <a:noAutofit/>
          </a:bodyPr>
          <a:lstStyle/>
          <a:p>
            <a:pPr lvl="0" rtl="0">
              <a:lnSpc>
                <a:spcPct val="100000"/>
              </a:lnSpc>
              <a:spcBef>
                <a:spcPts val="0"/>
              </a:spcBef>
              <a:spcAft>
                <a:spcPts val="2300"/>
              </a:spcAft>
              <a:buNone/>
            </a:pPr>
            <a:r>
              <a:rPr lang="en">
                <a:solidFill>
                  <a:srgbClr val="FF0000"/>
                </a:solidFill>
              </a:rPr>
              <a:t>Peru Goal #6</a:t>
            </a:r>
          </a:p>
          <a:p>
            <a:pPr lvl="0" rtl="0">
              <a:lnSpc>
                <a:spcPct val="100000"/>
              </a:lnSpc>
              <a:spcBef>
                <a:spcPts val="0"/>
              </a:spcBef>
              <a:spcAft>
                <a:spcPts val="0"/>
              </a:spcAft>
              <a:buNone/>
            </a:pPr>
            <a:r>
              <a:rPr lang="en" sz="1600">
                <a:solidFill>
                  <a:srgbClr val="FF0000"/>
                </a:solidFill>
              </a:rPr>
              <a:t>According to DHS in 2010, the highest percentage of newly reported cases of HIV / AIDS ( </a:t>
            </a:r>
            <a:r>
              <a:rPr lang="en" sz="1600" b="1">
                <a:solidFill>
                  <a:srgbClr val="FF0000"/>
                </a:solidFill>
              </a:rPr>
              <a:t>69.1%</a:t>
            </a:r>
            <a:r>
              <a:rPr lang="en" sz="1600">
                <a:solidFill>
                  <a:srgbClr val="FF0000"/>
                </a:solidFill>
              </a:rPr>
              <a:t> ) occurred in persons 25 to 49 years old. While </a:t>
            </a:r>
            <a:r>
              <a:rPr lang="en" sz="1600" b="1">
                <a:solidFill>
                  <a:srgbClr val="FF0000"/>
                </a:solidFill>
              </a:rPr>
              <a:t>17.7%</a:t>
            </a:r>
            <a:r>
              <a:rPr lang="en" sz="1600">
                <a:solidFill>
                  <a:srgbClr val="FF0000"/>
                </a:solidFill>
              </a:rPr>
              <a:t> comprised among 15 to 24 year olds and </a:t>
            </a:r>
            <a:r>
              <a:rPr lang="en" sz="1600" b="1">
                <a:solidFill>
                  <a:srgbClr val="FF0000"/>
                </a:solidFill>
              </a:rPr>
              <a:t>8.5%</a:t>
            </a:r>
            <a:r>
              <a:rPr lang="en" sz="1600">
                <a:solidFill>
                  <a:srgbClr val="FF0000"/>
                </a:solidFill>
              </a:rPr>
              <a:t> of adults 50 to 59 years. Of the total cases, 23.2% are women (6111people). </a:t>
            </a:r>
          </a:p>
          <a:p>
            <a:pPr lvl="0" rtl="0">
              <a:lnSpc>
                <a:spcPct val="100000"/>
              </a:lnSpc>
              <a:spcBef>
                <a:spcPts val="0"/>
              </a:spcBef>
              <a:spcAft>
                <a:spcPts val="0"/>
              </a:spcAft>
              <a:buNone/>
            </a:pPr>
            <a:r>
              <a:rPr lang="en" sz="1600">
                <a:solidFill>
                  <a:srgbClr val="FF0000"/>
                </a:solidFill>
              </a:rPr>
              <a:t>Women living in urban areas are more informed about how to prevent the spread of HIV / AIDS ( </a:t>
            </a:r>
            <a:r>
              <a:rPr lang="en" sz="1600" b="1">
                <a:solidFill>
                  <a:srgbClr val="FF0000"/>
                </a:solidFill>
              </a:rPr>
              <a:t>93.7%</a:t>
            </a:r>
            <a:r>
              <a:rPr lang="en" sz="1600">
                <a:solidFill>
                  <a:srgbClr val="FF0000"/>
                </a:solidFill>
              </a:rPr>
              <a:t> ). The percentage in rural areas is </a:t>
            </a:r>
            <a:r>
              <a:rPr lang="en" sz="1600" b="1">
                <a:solidFill>
                  <a:srgbClr val="FF0000"/>
                </a:solidFill>
              </a:rPr>
              <a:t>73.3%</a:t>
            </a:r>
            <a:r>
              <a:rPr lang="en" sz="1600">
                <a:solidFill>
                  <a:srgbClr val="FF0000"/>
                </a:solidFill>
              </a:rPr>
              <a:t> (this rate has doubled in ten years).</a:t>
            </a:r>
          </a:p>
          <a:p>
            <a:pPr lvl="0" rtl="0">
              <a:lnSpc>
                <a:spcPct val="100000"/>
              </a:lnSpc>
              <a:spcBef>
                <a:spcPts val="0"/>
              </a:spcBef>
              <a:spcAft>
                <a:spcPts val="0"/>
              </a:spcAft>
              <a:buNone/>
            </a:pPr>
            <a:r>
              <a:rPr lang="en" sz="1600">
                <a:solidFill>
                  <a:srgbClr val="FF0000"/>
                </a:solidFill>
              </a:rPr>
              <a:t>Peru is progressing in all health care options available to people </a:t>
            </a:r>
          </a:p>
          <a:p>
            <a:pPr>
              <a:spcBef>
                <a:spcPts val="0"/>
              </a:spcBef>
              <a:buNone/>
            </a:pPr>
            <a:endParaRPr dirty="0"/>
          </a:p>
        </p:txBody>
      </p:sp>
      <p:sp>
        <p:nvSpPr>
          <p:cNvPr id="122" name="Shape 122"/>
          <p:cNvSpPr txBox="1">
            <a:spLocks noGrp="1"/>
          </p:cNvSpPr>
          <p:nvPr>
            <p:ph type="body" idx="2"/>
          </p:nvPr>
        </p:nvSpPr>
        <p:spPr>
          <a:xfrm>
            <a:off x="4692273" y="1200150"/>
            <a:ext cx="3994500" cy="3725699"/>
          </a:xfrm>
          <a:prstGeom prst="rect">
            <a:avLst/>
          </a:prstGeom>
        </p:spPr>
        <p:txBody>
          <a:bodyPr lIns="91425" tIns="91425" rIns="91425" bIns="91425" anchor="t" anchorCtr="0">
            <a:noAutofit/>
          </a:bodyPr>
          <a:lstStyle/>
          <a:p>
            <a:pPr lvl="0" rtl="0">
              <a:spcBef>
                <a:spcPts val="0"/>
              </a:spcBef>
              <a:buNone/>
            </a:pPr>
            <a:r>
              <a:rPr lang="en">
                <a:solidFill>
                  <a:srgbClr val="FF0000"/>
                </a:solidFill>
              </a:rPr>
              <a:t>Central African Republic:</a:t>
            </a:r>
          </a:p>
          <a:p>
            <a:pPr lvl="0" rtl="0">
              <a:lnSpc>
                <a:spcPct val="146250"/>
              </a:lnSpc>
              <a:spcBef>
                <a:spcPts val="0"/>
              </a:spcBef>
              <a:spcAft>
                <a:spcPts val="2300"/>
              </a:spcAft>
              <a:buNone/>
            </a:pPr>
            <a:r>
              <a:rPr lang="en" sz="1400" b="1">
                <a:solidFill>
                  <a:srgbClr val="FF0000"/>
                </a:solidFill>
              </a:rPr>
              <a:t>15 to 24 years has improved because 55% listed two modes of prevention and 23% identified misconceptions. In addition, 17.3% can identify ways to prevent disease. In addition: One visible impact of </a:t>
            </a:r>
            <a:r>
              <a:rPr lang="en" sz="1400" b="1">
                <a:solidFill>
                  <a:srgbClr val="FF0000"/>
                </a:solidFill>
                <a:hlinkClick r:id="rId4"/>
              </a:rPr>
              <a:t>HIV</a:t>
            </a:r>
            <a:r>
              <a:rPr lang="en" sz="1400" b="1">
                <a:solidFill>
                  <a:srgbClr val="FF0000"/>
                </a:solidFill>
              </a:rPr>
              <a:t> is increasing the number of </a:t>
            </a:r>
            <a:r>
              <a:rPr lang="en" sz="1400" b="1">
                <a:solidFill>
                  <a:srgbClr val="FF0000"/>
                </a:solidFill>
                <a:hlinkClick r:id="rId4"/>
              </a:rPr>
              <a:t>orphans</a:t>
            </a:r>
          </a:p>
          <a:p>
            <a:pPr lvl="0" rtl="0">
              <a:lnSpc>
                <a:spcPct val="115000"/>
              </a:lnSpc>
              <a:spcBef>
                <a:spcPts val="0"/>
              </a:spcBef>
              <a:buClr>
                <a:schemeClr val="dk1"/>
              </a:buClr>
              <a:buFont typeface="Arial"/>
              <a:buNone/>
            </a:pPr>
            <a:endParaRPr sz="1000" dirty="0">
              <a:solidFill>
                <a:schemeClr val="dk2"/>
              </a:solidFill>
            </a:endParaRPr>
          </a:p>
          <a:p>
            <a:pPr>
              <a:spcBef>
                <a:spcPts val="0"/>
              </a:spcBef>
              <a:buNone/>
            </a:pPr>
            <a:endParaRPr dirty="0">
              <a:solidFill>
                <a:srgbClr val="FF0000"/>
              </a:solidFill>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20"/>
                                        </p:tgtEl>
                                        <p:attrNameLst>
                                          <p:attrName>style.visibility</p:attrName>
                                        </p:attrNameLst>
                                      </p:cBhvr>
                                      <p:to>
                                        <p:strVal val="visible"/>
                                      </p:to>
                                    </p:set>
                                    <p:anim calcmode="lin" valueType="num">
                                      <p:cBhvr additive="base">
                                        <p:cTn id="7" dur="1000"/>
                                        <p:tgtEl>
                                          <p:spTgt spid="120"/>
                                        </p:tgtEl>
                                        <p:attrNameLst>
                                          <p:attrName>ppt_x</p:attrName>
                                        </p:attrNameLst>
                                      </p:cBhvr>
                                      <p:tavLst>
                                        <p:tav tm="0">
                                          <p:val>
                                            <p:strVal val="#ppt_x-1"/>
                                          </p:val>
                                        </p:tav>
                                        <p:tav tm="100000">
                                          <p:val>
                                            <p:strVal val="#ppt_x"/>
                                          </p:val>
                                        </p:tav>
                                      </p:tavLst>
                                    </p:anim>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1"/>
                                        </p:tgtEl>
                                        <p:attrNameLst>
                                          <p:attrName>style.visibility</p:attrName>
                                        </p:attrNameLst>
                                      </p:cBhvr>
                                      <p:to>
                                        <p:strVal val="visible"/>
                                      </p:to>
                                    </p:set>
                                    <p:anim calcmode="lin" valueType="num">
                                      <p:cBhvr additive="base">
                                        <p:cTn id="11" dur="1000"/>
                                        <p:tgtEl>
                                          <p:spTgt spid="121"/>
                                        </p:tgtEl>
                                        <p:attrNameLst>
                                          <p:attrName>ppt_w</p:attrName>
                                        </p:attrNameLst>
                                      </p:cBhvr>
                                      <p:tavLst>
                                        <p:tav tm="0">
                                          <p:val>
                                            <p:strVal val="0"/>
                                          </p:val>
                                        </p:tav>
                                        <p:tav tm="100000">
                                          <p:val>
                                            <p:strVal val="#ppt_w"/>
                                          </p:val>
                                        </p:tav>
                                      </p:tavLst>
                                    </p:anim>
                                    <p:anim calcmode="lin" valueType="num">
                                      <p:cBhvr additive="base">
                                        <p:cTn id="12" dur="1000"/>
                                        <p:tgtEl>
                                          <p:spTgt spid="121"/>
                                        </p:tgtEl>
                                        <p:attrNameLst>
                                          <p:attrName>ppt_h</p:attrName>
                                        </p:attrNameLst>
                                      </p:cBhvr>
                                      <p:tavLst>
                                        <p:tav tm="0">
                                          <p:val>
                                            <p:strVal val="0"/>
                                          </p:val>
                                        </p:tav>
                                        <p:tav tm="100000">
                                          <p:val>
                                            <p:strVal val="#ppt_h"/>
                                          </p:val>
                                        </p:tav>
                                      </p:tavLst>
                                    </p:anim>
                                  </p:childTnLst>
                                </p:cTn>
                              </p:par>
                            </p:childTnLst>
                          </p:cTn>
                        </p:par>
                        <p:par>
                          <p:cTn id="13" fill="hold">
                            <p:stCondLst>
                              <p:cond delay="2000"/>
                            </p:stCondLst>
                            <p:childTnLst>
                              <p:par>
                                <p:cTn id="14" presetID="23" presetClass="entr" presetSubtype="16" fill="hold" nodeType="afterEffect">
                                  <p:stCondLst>
                                    <p:cond delay="0"/>
                                  </p:stCondLst>
                                  <p:childTnLst>
                                    <p:set>
                                      <p:cBhvr>
                                        <p:cTn id="15" dur="1" fill="hold">
                                          <p:stCondLst>
                                            <p:cond delay="0"/>
                                          </p:stCondLst>
                                        </p:cTn>
                                        <p:tgtEl>
                                          <p:spTgt spid="122"/>
                                        </p:tgtEl>
                                        <p:attrNameLst>
                                          <p:attrName>style.visibility</p:attrName>
                                        </p:attrNameLst>
                                      </p:cBhvr>
                                      <p:to>
                                        <p:strVal val="visible"/>
                                      </p:to>
                                    </p:set>
                                    <p:anim calcmode="lin" valueType="num">
                                      <p:cBhvr additive="base">
                                        <p:cTn id="16" dur="1000"/>
                                        <p:tgtEl>
                                          <p:spTgt spid="122"/>
                                        </p:tgtEl>
                                        <p:attrNameLst>
                                          <p:attrName>ppt_w</p:attrName>
                                        </p:attrNameLst>
                                      </p:cBhvr>
                                      <p:tavLst>
                                        <p:tav tm="0">
                                          <p:val>
                                            <p:strVal val="0"/>
                                          </p:val>
                                        </p:tav>
                                        <p:tav tm="100000">
                                          <p:val>
                                            <p:strVal val="#ppt_w"/>
                                          </p:val>
                                        </p:tav>
                                      </p:tavLst>
                                    </p:anim>
                                    <p:anim calcmode="lin" valueType="num">
                                      <p:cBhvr additive="base">
                                        <p:cTn id="17" dur="1000"/>
                                        <p:tgtEl>
                                          <p:spTgt spid="122"/>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pic>
        <p:nvPicPr>
          <p:cNvPr id="136" name="Shape 136"/>
          <p:cNvPicPr preferRelativeResize="0"/>
          <p:nvPr/>
        </p:nvPicPr>
        <p:blipFill>
          <a:blip r:embed="rId3"/>
          <a:stretch>
            <a:fillRect/>
          </a:stretch>
        </p:blipFill>
        <p:spPr>
          <a:xfrm>
            <a:off x="-12" y="-177150"/>
            <a:ext cx="9089475" cy="6211450"/>
          </a:xfrm>
          <a:prstGeom prst="rect">
            <a:avLst/>
          </a:prstGeom>
          <a:noFill/>
          <a:ln>
            <a:noFill/>
          </a:ln>
        </p:spPr>
      </p:pic>
      <p:sp>
        <p:nvSpPr>
          <p:cNvPr id="137" name="Shape 137"/>
          <p:cNvSpPr txBox="1">
            <a:spLocks noGrp="1"/>
          </p:cNvSpPr>
          <p:nvPr>
            <p:ph type="title"/>
          </p:nvPr>
        </p:nvSpPr>
        <p:spPr>
          <a:xfrm>
            <a:off x="429925" y="-66546"/>
            <a:ext cx="8229600" cy="857400"/>
          </a:xfrm>
          <a:prstGeom prst="rect">
            <a:avLst/>
          </a:prstGeom>
        </p:spPr>
        <p:txBody>
          <a:bodyPr lIns="91425" tIns="91425" rIns="91425" bIns="91425" anchor="b" anchorCtr="0">
            <a:noAutofit/>
          </a:bodyPr>
          <a:lstStyle/>
          <a:p>
            <a:pPr marL="1066800" lvl="0" indent="0" rtl="0">
              <a:spcBef>
                <a:spcPts val="0"/>
              </a:spcBef>
              <a:spcAft>
                <a:spcPts val="800"/>
              </a:spcAft>
              <a:buClr>
                <a:schemeClr val="dk1"/>
              </a:buClr>
              <a:buFont typeface="Arial"/>
              <a:buNone/>
            </a:pPr>
            <a:endParaRPr dirty="0">
              <a:solidFill>
                <a:srgbClr val="333333"/>
              </a:solidFill>
            </a:endParaRPr>
          </a:p>
          <a:p>
            <a:pPr lvl="0" rtl="0">
              <a:lnSpc>
                <a:spcPct val="115000"/>
              </a:lnSpc>
              <a:spcBef>
                <a:spcPts val="0"/>
              </a:spcBef>
              <a:buClr>
                <a:schemeClr val="dk1"/>
              </a:buClr>
              <a:buFont typeface="Arial"/>
              <a:buNone/>
            </a:pPr>
            <a:endParaRPr dirty="0">
              <a:solidFill>
                <a:srgbClr val="333333"/>
              </a:solidFill>
            </a:endParaRPr>
          </a:p>
          <a:p>
            <a:pPr>
              <a:spcBef>
                <a:spcPts val="0"/>
              </a:spcBef>
              <a:buNone/>
            </a:pPr>
            <a:r>
              <a:rPr lang="en">
                <a:solidFill>
                  <a:srgbClr val="000000"/>
                </a:solidFill>
              </a:rPr>
              <a:t>Ensure environmental sustainability</a:t>
            </a:r>
          </a:p>
        </p:txBody>
      </p:sp>
      <p:sp>
        <p:nvSpPr>
          <p:cNvPr id="138" name="Shape 138"/>
          <p:cNvSpPr txBox="1">
            <a:spLocks noGrp="1"/>
          </p:cNvSpPr>
          <p:nvPr>
            <p:ph type="body" idx="1"/>
          </p:nvPr>
        </p:nvSpPr>
        <p:spPr>
          <a:xfrm>
            <a:off x="429925" y="700550"/>
            <a:ext cx="3994500" cy="4945199"/>
          </a:xfrm>
          <a:prstGeom prst="rect">
            <a:avLst/>
          </a:prstGeom>
        </p:spPr>
        <p:txBody>
          <a:bodyPr lIns="91425" tIns="91425" rIns="91425" bIns="91425" anchor="t" anchorCtr="0">
            <a:noAutofit/>
          </a:bodyPr>
          <a:lstStyle/>
          <a:p>
            <a:pPr lvl="0" rtl="0">
              <a:spcBef>
                <a:spcPts val="0"/>
              </a:spcBef>
              <a:buNone/>
            </a:pPr>
            <a:r>
              <a:rPr lang="en">
                <a:solidFill>
                  <a:schemeClr val="lt1"/>
                </a:solidFill>
              </a:rPr>
              <a:t>Peru Goal # 7</a:t>
            </a:r>
          </a:p>
          <a:p>
            <a:pPr lvl="0" rtl="0">
              <a:spcBef>
                <a:spcPts val="0"/>
              </a:spcBef>
              <a:buNone/>
            </a:pPr>
            <a:r>
              <a:rPr lang="en" sz="1600">
                <a:solidFill>
                  <a:schemeClr val="lt1"/>
                </a:solidFill>
              </a:rPr>
              <a:t>There has been progress on integrating the sustainable development into country policies and reversing the loss of environmental resources. They recently developed a natural disaster prevention program.  </a:t>
            </a:r>
          </a:p>
          <a:p>
            <a:pPr lvl="0" rtl="0">
              <a:spcBef>
                <a:spcPts val="0"/>
              </a:spcBef>
              <a:buNone/>
            </a:pPr>
            <a:r>
              <a:rPr lang="en" sz="1600">
                <a:solidFill>
                  <a:schemeClr val="lt1"/>
                </a:solidFill>
              </a:rPr>
              <a:t>The population living in households that consume fossil fuels from biomass has decreased from </a:t>
            </a:r>
            <a:r>
              <a:rPr lang="en" sz="1600" b="1">
                <a:solidFill>
                  <a:schemeClr val="lt1"/>
                </a:solidFill>
              </a:rPr>
              <a:t>29.3%</a:t>
            </a:r>
            <a:r>
              <a:rPr lang="en" sz="1600">
                <a:solidFill>
                  <a:schemeClr val="lt1"/>
                </a:solidFill>
              </a:rPr>
              <a:t> to </a:t>
            </a:r>
            <a:r>
              <a:rPr lang="en" sz="1600" b="1">
                <a:solidFill>
                  <a:schemeClr val="lt1"/>
                </a:solidFill>
              </a:rPr>
              <a:t>9.3%</a:t>
            </a:r>
            <a:r>
              <a:rPr lang="en" sz="1600">
                <a:solidFill>
                  <a:schemeClr val="lt1"/>
                </a:solidFill>
              </a:rPr>
              <a:t>between 2011 and 2010.</a:t>
            </a:r>
          </a:p>
          <a:p>
            <a:pPr lvl="0" rtl="0">
              <a:spcBef>
                <a:spcPts val="0"/>
              </a:spcBef>
              <a:buNone/>
            </a:pPr>
            <a:r>
              <a:rPr lang="en" sz="1600">
                <a:solidFill>
                  <a:schemeClr val="lt1"/>
                </a:solidFill>
              </a:rPr>
              <a:t>Nationally, the population access to improved water sources increased from </a:t>
            </a:r>
            <a:r>
              <a:rPr lang="en" sz="1600" b="1">
                <a:solidFill>
                  <a:schemeClr val="lt1"/>
                </a:solidFill>
              </a:rPr>
              <a:t>71.5%</a:t>
            </a:r>
            <a:r>
              <a:rPr lang="en" sz="1600">
                <a:solidFill>
                  <a:schemeClr val="lt1"/>
                </a:solidFill>
              </a:rPr>
              <a:t> in 2001 to </a:t>
            </a:r>
            <a:r>
              <a:rPr lang="en" sz="1600" b="1">
                <a:solidFill>
                  <a:schemeClr val="lt1"/>
                </a:solidFill>
              </a:rPr>
              <a:t>76.2%</a:t>
            </a:r>
            <a:r>
              <a:rPr lang="en" sz="1600">
                <a:solidFill>
                  <a:schemeClr val="lt1"/>
                </a:solidFill>
              </a:rPr>
              <a:t> in 2010. </a:t>
            </a:r>
          </a:p>
          <a:p>
            <a:pPr>
              <a:spcBef>
                <a:spcPts val="0"/>
              </a:spcBef>
              <a:buNone/>
            </a:pPr>
            <a:r>
              <a:rPr lang="en" sz="1600">
                <a:solidFill>
                  <a:schemeClr val="lt1"/>
                </a:solidFill>
              </a:rPr>
              <a:t>Nationally, the population access to improved sanitation increased from </a:t>
            </a:r>
            <a:r>
              <a:rPr lang="en" sz="1600" b="1">
                <a:solidFill>
                  <a:schemeClr val="lt1"/>
                </a:solidFill>
              </a:rPr>
              <a:t>59.4%</a:t>
            </a:r>
            <a:r>
              <a:rPr lang="en" sz="1600">
                <a:solidFill>
                  <a:schemeClr val="lt1"/>
                </a:solidFill>
              </a:rPr>
              <a:t> in 2001 to </a:t>
            </a:r>
            <a:r>
              <a:rPr lang="en" sz="1600" b="1">
                <a:solidFill>
                  <a:schemeClr val="lt1"/>
                </a:solidFill>
              </a:rPr>
              <a:t>77.3%</a:t>
            </a:r>
            <a:r>
              <a:rPr lang="en" sz="1600">
                <a:solidFill>
                  <a:schemeClr val="lt1"/>
                </a:solidFill>
              </a:rPr>
              <a:t> in 2010. </a:t>
            </a:r>
          </a:p>
        </p:txBody>
      </p:sp>
      <p:sp>
        <p:nvSpPr>
          <p:cNvPr id="139" name="Shape 139"/>
          <p:cNvSpPr txBox="1">
            <a:spLocks noGrp="1"/>
          </p:cNvSpPr>
          <p:nvPr>
            <p:ph type="body" idx="2"/>
          </p:nvPr>
        </p:nvSpPr>
        <p:spPr>
          <a:xfrm>
            <a:off x="4665023" y="1187750"/>
            <a:ext cx="3994500" cy="3725699"/>
          </a:xfrm>
          <a:prstGeom prst="rect">
            <a:avLst/>
          </a:prstGeom>
        </p:spPr>
        <p:txBody>
          <a:bodyPr lIns="91425" tIns="91425" rIns="91425" bIns="91425" anchor="t" anchorCtr="0">
            <a:noAutofit/>
          </a:bodyPr>
          <a:lstStyle/>
          <a:p>
            <a:pPr lvl="0" rtl="0">
              <a:spcBef>
                <a:spcPts val="0"/>
              </a:spcBef>
              <a:buNone/>
            </a:pPr>
            <a:r>
              <a:rPr lang="en">
                <a:solidFill>
                  <a:schemeClr val="lt1"/>
                </a:solidFill>
              </a:rPr>
              <a:t>Central African Republic #7 </a:t>
            </a:r>
          </a:p>
          <a:p>
            <a:pPr lvl="0" rtl="0">
              <a:spcBef>
                <a:spcPts val="0"/>
              </a:spcBef>
              <a:buNone/>
            </a:pPr>
            <a:r>
              <a:rPr lang="en" sz="1400" b="1">
                <a:solidFill>
                  <a:schemeClr val="lt1"/>
                </a:solidFill>
              </a:rPr>
              <a:t>In order for trees to be cut down, it is important that a license to do so is retrieved. </a:t>
            </a:r>
          </a:p>
          <a:p>
            <a:pPr lvl="0" rtl="0">
              <a:spcBef>
                <a:spcPts val="0"/>
              </a:spcBef>
              <a:buNone/>
            </a:pPr>
            <a:r>
              <a:rPr lang="en" sz="1400" b="1">
                <a:solidFill>
                  <a:srgbClr val="FFFFFF"/>
                </a:solidFill>
              </a:rPr>
              <a:t>The main source of emission of carbon dioxide is due to households burning biomass combustion and internal combustion engines.</a:t>
            </a:r>
          </a:p>
          <a:p>
            <a:pPr>
              <a:spcBef>
                <a:spcPts val="0"/>
              </a:spcBef>
              <a:buNone/>
            </a:pPr>
            <a:r>
              <a:rPr lang="en" sz="1400" b="1">
                <a:solidFill>
                  <a:srgbClr val="FFFFFF"/>
                </a:solidFill>
              </a:rPr>
              <a:t>As of right now, CAR has no access to safe drinking water and no sanitation services   </a:t>
            </a: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37"/>
                                        </p:tgtEl>
                                        <p:attrNameLst>
                                          <p:attrName>style.visibility</p:attrName>
                                        </p:attrNameLst>
                                      </p:cBhvr>
                                      <p:to>
                                        <p:strVal val="visible"/>
                                      </p:to>
                                    </p:set>
                                    <p:anim calcmode="lin" valueType="num">
                                      <p:cBhvr additive="base">
                                        <p:cTn id="7" dur="1000"/>
                                        <p:tgtEl>
                                          <p:spTgt spid="137"/>
                                        </p:tgtEl>
                                        <p:attrNameLst>
                                          <p:attrName>ppt_x</p:attrName>
                                        </p:attrNameLst>
                                      </p:cBhvr>
                                      <p:tavLst>
                                        <p:tav tm="0">
                                          <p:val>
                                            <p:strVal val="#ppt_x-1"/>
                                          </p:val>
                                        </p:tav>
                                        <p:tav tm="100000">
                                          <p:val>
                                            <p:strVal val="#ppt_x"/>
                                          </p:val>
                                        </p:tav>
                                      </p:tavLst>
                                    </p:anim>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38"/>
                                        </p:tgtEl>
                                        <p:attrNameLst>
                                          <p:attrName>style.visibility</p:attrName>
                                        </p:attrNameLst>
                                      </p:cBhvr>
                                      <p:to>
                                        <p:strVal val="visible"/>
                                      </p:to>
                                    </p:set>
                                    <p:anim calcmode="lin" valueType="num">
                                      <p:cBhvr additive="base">
                                        <p:cTn id="11" dur="1000"/>
                                        <p:tgtEl>
                                          <p:spTgt spid="138"/>
                                        </p:tgtEl>
                                        <p:attrNameLst>
                                          <p:attrName>ppt_w</p:attrName>
                                        </p:attrNameLst>
                                      </p:cBhvr>
                                      <p:tavLst>
                                        <p:tav tm="0">
                                          <p:val>
                                            <p:strVal val="0"/>
                                          </p:val>
                                        </p:tav>
                                        <p:tav tm="100000">
                                          <p:val>
                                            <p:strVal val="#ppt_w"/>
                                          </p:val>
                                        </p:tav>
                                      </p:tavLst>
                                    </p:anim>
                                    <p:anim calcmode="lin" valueType="num">
                                      <p:cBhvr additive="base">
                                        <p:cTn id="12" dur="1000"/>
                                        <p:tgtEl>
                                          <p:spTgt spid="138"/>
                                        </p:tgtEl>
                                        <p:attrNameLst>
                                          <p:attrName>ppt_h</p:attrName>
                                        </p:attrNameLst>
                                      </p:cBhvr>
                                      <p:tavLst>
                                        <p:tav tm="0">
                                          <p:val>
                                            <p:strVal val="0"/>
                                          </p:val>
                                        </p:tav>
                                        <p:tav tm="100000">
                                          <p:val>
                                            <p:strVal val="#ppt_h"/>
                                          </p:val>
                                        </p:tav>
                                      </p:tavLst>
                                    </p:anim>
                                  </p:childTnLst>
                                </p:cTn>
                              </p:par>
                            </p:childTnLst>
                          </p:cTn>
                        </p:par>
                        <p:par>
                          <p:cTn id="13" fill="hold">
                            <p:stCondLst>
                              <p:cond delay="2000"/>
                            </p:stCondLst>
                            <p:childTnLst>
                              <p:par>
                                <p:cTn id="14" presetID="23" presetClass="entr" presetSubtype="16" fill="hold" nodeType="afterEffect">
                                  <p:stCondLst>
                                    <p:cond delay="0"/>
                                  </p:stCondLst>
                                  <p:childTnLst>
                                    <p:set>
                                      <p:cBhvr>
                                        <p:cTn id="15" dur="1" fill="hold">
                                          <p:stCondLst>
                                            <p:cond delay="0"/>
                                          </p:stCondLst>
                                        </p:cTn>
                                        <p:tgtEl>
                                          <p:spTgt spid="139"/>
                                        </p:tgtEl>
                                        <p:attrNameLst>
                                          <p:attrName>style.visibility</p:attrName>
                                        </p:attrNameLst>
                                      </p:cBhvr>
                                      <p:to>
                                        <p:strVal val="visible"/>
                                      </p:to>
                                    </p:set>
                                    <p:anim calcmode="lin" valueType="num">
                                      <p:cBhvr additive="base">
                                        <p:cTn id="16" dur="1000"/>
                                        <p:tgtEl>
                                          <p:spTgt spid="139"/>
                                        </p:tgtEl>
                                        <p:attrNameLst>
                                          <p:attrName>ppt_w</p:attrName>
                                        </p:attrNameLst>
                                      </p:cBhvr>
                                      <p:tavLst>
                                        <p:tav tm="0">
                                          <p:val>
                                            <p:strVal val="0"/>
                                          </p:val>
                                        </p:tav>
                                        <p:tav tm="100000">
                                          <p:val>
                                            <p:strVal val="#ppt_w"/>
                                          </p:val>
                                        </p:tav>
                                      </p:tavLst>
                                    </p:anim>
                                    <p:anim calcmode="lin" valueType="num">
                                      <p:cBhvr additive="base">
                                        <p:cTn id="17" dur="1000"/>
                                        <p:tgtEl>
                                          <p:spTgt spid="139"/>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pic>
        <p:nvPicPr>
          <p:cNvPr id="144" name="Shape 144"/>
          <p:cNvPicPr preferRelativeResize="0"/>
          <p:nvPr/>
        </p:nvPicPr>
        <p:blipFill>
          <a:blip r:embed="rId3"/>
          <a:stretch>
            <a:fillRect/>
          </a:stretch>
        </p:blipFill>
        <p:spPr>
          <a:xfrm>
            <a:off x="33862" y="-417700"/>
            <a:ext cx="9076275" cy="5561199"/>
          </a:xfrm>
          <a:prstGeom prst="rect">
            <a:avLst/>
          </a:prstGeom>
          <a:noFill/>
          <a:ln>
            <a:noFill/>
          </a:ln>
        </p:spPr>
      </p:pic>
      <p:sp>
        <p:nvSpPr>
          <p:cNvPr id="145" name="Shape 145"/>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r>
              <a:rPr lang="en">
                <a:solidFill>
                  <a:schemeClr val="lt1"/>
                </a:solidFill>
              </a:rPr>
              <a:t>Develop a global partnership for development</a:t>
            </a:r>
          </a:p>
        </p:txBody>
      </p:sp>
      <p:sp>
        <p:nvSpPr>
          <p:cNvPr id="146" name="Shape 146"/>
          <p:cNvSpPr txBox="1">
            <a:spLocks noGrp="1"/>
          </p:cNvSpPr>
          <p:nvPr>
            <p:ph type="body" idx="1"/>
          </p:nvPr>
        </p:nvSpPr>
        <p:spPr>
          <a:xfrm>
            <a:off x="457200" y="948275"/>
            <a:ext cx="3994500" cy="3977699"/>
          </a:xfrm>
          <a:prstGeom prst="rect">
            <a:avLst/>
          </a:prstGeom>
        </p:spPr>
        <p:txBody>
          <a:bodyPr lIns="91425" tIns="91425" rIns="91425" bIns="91425" anchor="t" anchorCtr="0">
            <a:noAutofit/>
          </a:bodyPr>
          <a:lstStyle/>
          <a:p>
            <a:pPr lvl="0" rtl="0">
              <a:spcBef>
                <a:spcPts val="0"/>
              </a:spcBef>
              <a:buNone/>
            </a:pPr>
            <a:r>
              <a:rPr lang="en" sz="1800" b="1">
                <a:solidFill>
                  <a:srgbClr val="F3F3F3"/>
                </a:solidFill>
              </a:rPr>
              <a:t>What does this mean? </a:t>
            </a:r>
          </a:p>
          <a:p>
            <a:pPr lvl="0" rtl="0">
              <a:spcBef>
                <a:spcPts val="0"/>
              </a:spcBef>
              <a:buNone/>
            </a:pPr>
            <a:r>
              <a:rPr lang="en" sz="1800" b="1">
                <a:solidFill>
                  <a:srgbClr val="F3F3F3"/>
                </a:solidFill>
              </a:rPr>
              <a:t>There is less aid money overall, with the poorest countries most adversely affected.</a:t>
            </a:r>
          </a:p>
          <a:p>
            <a:pPr>
              <a:spcBef>
                <a:spcPts val="0"/>
              </a:spcBef>
              <a:buNone/>
            </a:pPr>
            <a:endParaRPr sz="1800" b="1" dirty="0">
              <a:solidFill>
                <a:srgbClr val="F3F3F3"/>
              </a:solidFill>
            </a:endParaRPr>
          </a:p>
        </p:txBody>
      </p:sp>
      <p:sp>
        <p:nvSpPr>
          <p:cNvPr id="147" name="Shape 147"/>
          <p:cNvSpPr txBox="1">
            <a:spLocks noGrp="1"/>
          </p:cNvSpPr>
          <p:nvPr>
            <p:ph type="body" idx="2"/>
          </p:nvPr>
        </p:nvSpPr>
        <p:spPr>
          <a:xfrm>
            <a:off x="4692275" y="778925"/>
            <a:ext cx="3994500" cy="4146900"/>
          </a:xfrm>
          <a:prstGeom prst="rect">
            <a:avLst/>
          </a:prstGeom>
        </p:spPr>
        <p:txBody>
          <a:bodyPr lIns="91425" tIns="91425" rIns="91425" bIns="91425" anchor="t" anchorCtr="0">
            <a:noAutofit/>
          </a:bodyPr>
          <a:lstStyle/>
          <a:p>
            <a:pPr lvl="0" rtl="0">
              <a:spcBef>
                <a:spcPts val="0"/>
              </a:spcBef>
              <a:buNone/>
            </a:pPr>
            <a:r>
              <a:rPr lang="en">
                <a:solidFill>
                  <a:srgbClr val="FFFFFF"/>
                </a:solidFill>
              </a:rPr>
              <a:t>Peru:</a:t>
            </a:r>
          </a:p>
          <a:p>
            <a:pPr lvl="0" rtl="0">
              <a:spcBef>
                <a:spcPts val="0"/>
              </a:spcBef>
              <a:buNone/>
            </a:pPr>
            <a:r>
              <a:rPr lang="en" sz="1600">
                <a:solidFill>
                  <a:srgbClr val="FFFFFF"/>
                </a:solidFill>
              </a:rPr>
              <a:t>Peru is moving forward with technology and thus companies are expaning and they are becoming more globally active. I think that they are doing very well as a counrty in moving forward, so this like  all the others I think they will reach there goal.</a:t>
            </a:r>
          </a:p>
          <a:p>
            <a:pPr lvl="0" rtl="0">
              <a:spcBef>
                <a:spcPts val="0"/>
              </a:spcBef>
              <a:buNone/>
            </a:pPr>
            <a:endParaRPr sz="1600" dirty="0">
              <a:solidFill>
                <a:srgbClr val="FFFFFF"/>
              </a:solidFill>
            </a:endParaRPr>
          </a:p>
          <a:p>
            <a:pPr>
              <a:spcBef>
                <a:spcPts val="0"/>
              </a:spcBef>
              <a:buNone/>
            </a:pPr>
            <a:r>
              <a:rPr lang="en" sz="1600">
                <a:solidFill>
                  <a:srgbClr val="FFFFFF"/>
                </a:solidFill>
              </a:rPr>
              <a:t>Central African Republic: Due to change in government, CAR is slowly progressing towards their goals. They rely heavily on other countries for support. Therefore, I believe they will not reach their goal.  </a:t>
            </a:r>
            <a:r>
              <a:rPr lang="en" sz="1600">
                <a:solidFill>
                  <a:srgbClr val="000000"/>
                </a:solidFill>
              </a:rPr>
              <a:t> </a:t>
            </a:r>
          </a:p>
        </p:txBody>
      </p:sp>
      <p:pic>
        <p:nvPicPr>
          <p:cNvPr id="148" name="Shape 148"/>
          <p:cNvPicPr preferRelativeResize="0"/>
          <p:nvPr/>
        </p:nvPicPr>
        <p:blipFill>
          <a:blip r:embed="rId4"/>
          <a:stretch>
            <a:fillRect/>
          </a:stretch>
        </p:blipFill>
        <p:spPr>
          <a:xfrm>
            <a:off x="273825" y="2599425"/>
            <a:ext cx="4361250" cy="2544062"/>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45"/>
                                        </p:tgtEl>
                                        <p:attrNameLst>
                                          <p:attrName>style.visibility</p:attrName>
                                        </p:attrNameLst>
                                      </p:cBhvr>
                                      <p:to>
                                        <p:strVal val="visible"/>
                                      </p:to>
                                    </p:set>
                                    <p:anim calcmode="lin" valueType="num">
                                      <p:cBhvr additive="base">
                                        <p:cTn id="7" dur="1000"/>
                                        <p:tgtEl>
                                          <p:spTgt spid="145"/>
                                        </p:tgtEl>
                                        <p:attrNameLst>
                                          <p:attrName>ppt_x</p:attrName>
                                        </p:attrNameLst>
                                      </p:cBhvr>
                                      <p:tavLst>
                                        <p:tav tm="0">
                                          <p:val>
                                            <p:strVal val="#ppt_x-1"/>
                                          </p:val>
                                        </p:tav>
                                        <p:tav tm="100000">
                                          <p:val>
                                            <p:strVal val="#ppt_x"/>
                                          </p:val>
                                        </p:tav>
                                      </p:tavLst>
                                    </p:anim>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46"/>
                                        </p:tgtEl>
                                        <p:attrNameLst>
                                          <p:attrName>style.visibility</p:attrName>
                                        </p:attrNameLst>
                                      </p:cBhvr>
                                      <p:to>
                                        <p:strVal val="visible"/>
                                      </p:to>
                                    </p:set>
                                    <p:anim calcmode="lin" valueType="num">
                                      <p:cBhvr additive="base">
                                        <p:cTn id="11" dur="1000"/>
                                        <p:tgtEl>
                                          <p:spTgt spid="146"/>
                                        </p:tgtEl>
                                        <p:attrNameLst>
                                          <p:attrName>ppt_w</p:attrName>
                                        </p:attrNameLst>
                                      </p:cBhvr>
                                      <p:tavLst>
                                        <p:tav tm="0">
                                          <p:val>
                                            <p:strVal val="0"/>
                                          </p:val>
                                        </p:tav>
                                        <p:tav tm="100000">
                                          <p:val>
                                            <p:strVal val="#ppt_w"/>
                                          </p:val>
                                        </p:tav>
                                      </p:tavLst>
                                    </p:anim>
                                    <p:anim calcmode="lin" valueType="num">
                                      <p:cBhvr additive="base">
                                        <p:cTn id="12" dur="1000"/>
                                        <p:tgtEl>
                                          <p:spTgt spid="146"/>
                                        </p:tgtEl>
                                        <p:attrNameLst>
                                          <p:attrName>ppt_h</p:attrName>
                                        </p:attrNameLst>
                                      </p:cBhvr>
                                      <p:tavLst>
                                        <p:tav tm="0">
                                          <p:val>
                                            <p:strVal val="0"/>
                                          </p:val>
                                        </p:tav>
                                        <p:tav tm="100000">
                                          <p:val>
                                            <p:strVal val="#ppt_h"/>
                                          </p:val>
                                        </p:tav>
                                      </p:tavLst>
                                    </p:anim>
                                  </p:childTnLst>
                                </p:cTn>
                              </p:par>
                            </p:childTnLst>
                          </p:cTn>
                        </p:par>
                        <p:par>
                          <p:cTn id="13" fill="hold">
                            <p:stCondLst>
                              <p:cond delay="2000"/>
                            </p:stCondLst>
                            <p:childTnLst>
                              <p:par>
                                <p:cTn id="14" presetID="23" presetClass="entr" presetSubtype="16" fill="hold" nodeType="afterEffect">
                                  <p:stCondLst>
                                    <p:cond delay="0"/>
                                  </p:stCondLst>
                                  <p:childTnLst>
                                    <p:set>
                                      <p:cBhvr>
                                        <p:cTn id="15" dur="1" fill="hold">
                                          <p:stCondLst>
                                            <p:cond delay="0"/>
                                          </p:stCondLst>
                                        </p:cTn>
                                        <p:tgtEl>
                                          <p:spTgt spid="147"/>
                                        </p:tgtEl>
                                        <p:attrNameLst>
                                          <p:attrName>style.visibility</p:attrName>
                                        </p:attrNameLst>
                                      </p:cBhvr>
                                      <p:to>
                                        <p:strVal val="visible"/>
                                      </p:to>
                                    </p:set>
                                    <p:anim calcmode="lin" valueType="num">
                                      <p:cBhvr additive="base">
                                        <p:cTn id="16" dur="1000"/>
                                        <p:tgtEl>
                                          <p:spTgt spid="147"/>
                                        </p:tgtEl>
                                        <p:attrNameLst>
                                          <p:attrName>ppt_w</p:attrName>
                                        </p:attrNameLst>
                                      </p:cBhvr>
                                      <p:tavLst>
                                        <p:tav tm="0">
                                          <p:val>
                                            <p:strVal val="0"/>
                                          </p:val>
                                        </p:tav>
                                        <p:tav tm="100000">
                                          <p:val>
                                            <p:strVal val="#ppt_w"/>
                                          </p:val>
                                        </p:tav>
                                      </p:tavLst>
                                    </p:anim>
                                    <p:anim calcmode="lin" valueType="num">
                                      <p:cBhvr additive="base">
                                        <p:cTn id="17" dur="1000"/>
                                        <p:tgtEl>
                                          <p:spTgt spid="147"/>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pic>
        <p:nvPicPr>
          <p:cNvPr id="153" name="Shape 153"/>
          <p:cNvPicPr preferRelativeResize="0"/>
          <p:nvPr/>
        </p:nvPicPr>
        <p:blipFill>
          <a:blip r:embed="rId3"/>
          <a:stretch>
            <a:fillRect/>
          </a:stretch>
        </p:blipFill>
        <p:spPr>
          <a:xfrm>
            <a:off x="0" y="-313425"/>
            <a:ext cx="9143998" cy="5687874"/>
          </a:xfrm>
          <a:prstGeom prst="rect">
            <a:avLst/>
          </a:prstGeom>
          <a:noFill/>
          <a:ln>
            <a:noFill/>
          </a:ln>
        </p:spPr>
      </p:pic>
      <p:sp>
        <p:nvSpPr>
          <p:cNvPr id="154" name="Shape 154"/>
          <p:cNvSpPr txBox="1">
            <a:spLocks noGrp="1"/>
          </p:cNvSpPr>
          <p:nvPr>
            <p:ph type="title"/>
          </p:nvPr>
        </p:nvSpPr>
        <p:spPr>
          <a:xfrm>
            <a:off x="457200" y="165124"/>
            <a:ext cx="8229600" cy="1116000"/>
          </a:xfrm>
          <a:prstGeom prst="rect">
            <a:avLst/>
          </a:prstGeom>
        </p:spPr>
        <p:txBody>
          <a:bodyPr lIns="91425" tIns="91425" rIns="91425" bIns="91425" anchor="b" anchorCtr="0">
            <a:noAutofit/>
          </a:bodyPr>
          <a:lstStyle/>
          <a:p>
            <a:pPr lvl="0" rtl="0">
              <a:lnSpc>
                <a:spcPct val="115000"/>
              </a:lnSpc>
              <a:spcBef>
                <a:spcPts val="0"/>
              </a:spcBef>
              <a:buClr>
                <a:schemeClr val="dk1"/>
              </a:buClr>
              <a:buFont typeface="Arial"/>
              <a:buNone/>
            </a:pPr>
            <a:endParaRPr dirty="0">
              <a:solidFill>
                <a:srgbClr val="333333"/>
              </a:solidFill>
            </a:endParaRPr>
          </a:p>
          <a:p>
            <a:pPr marL="1066800" lvl="0" indent="0" rtl="0">
              <a:spcBef>
                <a:spcPts val="0"/>
              </a:spcBef>
              <a:spcAft>
                <a:spcPts val="800"/>
              </a:spcAft>
              <a:buClr>
                <a:schemeClr val="dk1"/>
              </a:buClr>
              <a:buFont typeface="Arial"/>
              <a:buNone/>
            </a:pPr>
            <a:endParaRPr dirty="0">
              <a:solidFill>
                <a:schemeClr val="lt1"/>
              </a:solidFill>
            </a:endParaRPr>
          </a:p>
          <a:p>
            <a:pPr>
              <a:spcBef>
                <a:spcPts val="0"/>
              </a:spcBef>
              <a:buNone/>
            </a:pPr>
            <a:r>
              <a:rPr lang="en">
                <a:solidFill>
                  <a:schemeClr val="lt1"/>
                </a:solidFill>
              </a:rPr>
              <a:t>Develop a global partnership for development</a:t>
            </a:r>
          </a:p>
        </p:txBody>
      </p:sp>
      <p:sp>
        <p:nvSpPr>
          <p:cNvPr id="155" name="Shape 155"/>
          <p:cNvSpPr txBox="1">
            <a:spLocks noGrp="1"/>
          </p:cNvSpPr>
          <p:nvPr>
            <p:ph type="body" idx="1"/>
          </p:nvPr>
        </p:nvSpPr>
        <p:spPr>
          <a:xfrm>
            <a:off x="457200" y="1200150"/>
            <a:ext cx="3994500" cy="3725699"/>
          </a:xfrm>
          <a:prstGeom prst="rect">
            <a:avLst/>
          </a:prstGeom>
        </p:spPr>
        <p:txBody>
          <a:bodyPr lIns="91425" tIns="91425" rIns="91425" bIns="91425" anchor="t" anchorCtr="0">
            <a:noAutofit/>
          </a:bodyPr>
          <a:lstStyle/>
          <a:p>
            <a:pPr lvl="0" rtl="0">
              <a:spcBef>
                <a:spcPts val="0"/>
              </a:spcBef>
              <a:buNone/>
            </a:pPr>
            <a:r>
              <a:rPr lang="en">
                <a:solidFill>
                  <a:schemeClr val="lt1"/>
                </a:solidFill>
              </a:rPr>
              <a:t>Peru Goal # 8</a:t>
            </a:r>
          </a:p>
          <a:p>
            <a:pPr lvl="0" rtl="0">
              <a:lnSpc>
                <a:spcPct val="100000"/>
              </a:lnSpc>
              <a:spcBef>
                <a:spcPts val="0"/>
              </a:spcBef>
              <a:spcAft>
                <a:spcPts val="0"/>
              </a:spcAft>
              <a:buNone/>
            </a:pPr>
            <a:r>
              <a:rPr lang="en" sz="1400">
                <a:solidFill>
                  <a:schemeClr val="lt1"/>
                </a:solidFill>
              </a:rPr>
              <a:t>Peru is developing more companies and is growing globally because they are developing more technology. </a:t>
            </a:r>
          </a:p>
          <a:p>
            <a:pPr lvl="0" rtl="0">
              <a:lnSpc>
                <a:spcPct val="100000"/>
              </a:lnSpc>
              <a:spcBef>
                <a:spcPts val="0"/>
              </a:spcBef>
              <a:spcAft>
                <a:spcPts val="0"/>
              </a:spcAft>
              <a:buNone/>
            </a:pPr>
            <a:r>
              <a:rPr lang="en" sz="1400">
                <a:solidFill>
                  <a:schemeClr val="lt1"/>
                </a:solidFill>
              </a:rPr>
              <a:t>14% of Peruvians live in households with Internet access. In 2001, the percentage was only 0.5%</a:t>
            </a:r>
          </a:p>
          <a:p>
            <a:pPr lvl="0" rtl="0">
              <a:lnSpc>
                <a:spcPct val="100000"/>
              </a:lnSpc>
              <a:spcBef>
                <a:spcPts val="0"/>
              </a:spcBef>
              <a:spcAft>
                <a:spcPts val="0"/>
              </a:spcAft>
              <a:buNone/>
            </a:pPr>
            <a:endParaRPr sz="1400" dirty="0">
              <a:solidFill>
                <a:schemeClr val="lt1"/>
              </a:solidFill>
            </a:endParaRPr>
          </a:p>
          <a:p>
            <a:pPr lvl="0" rtl="0">
              <a:lnSpc>
                <a:spcPct val="100000"/>
              </a:lnSpc>
              <a:spcBef>
                <a:spcPts val="0"/>
              </a:spcBef>
              <a:spcAft>
                <a:spcPts val="0"/>
              </a:spcAft>
              <a:buNone/>
            </a:pPr>
            <a:r>
              <a:rPr lang="en" sz="1400">
                <a:solidFill>
                  <a:schemeClr val="lt1"/>
                </a:solidFill>
              </a:rPr>
              <a:t>Currently, in Lima, 57.1% of people have access to telephones and the rest of the country 20.1%. By place of residence, the urban area comprising 41.9% and 2.2% in rural areas.</a:t>
            </a:r>
          </a:p>
          <a:p>
            <a:pPr>
              <a:spcBef>
                <a:spcPts val="0"/>
              </a:spcBef>
              <a:buNone/>
            </a:pPr>
            <a:endParaRPr sz="1000" dirty="0">
              <a:solidFill>
                <a:schemeClr val="dk2"/>
              </a:solidFill>
            </a:endParaRPr>
          </a:p>
        </p:txBody>
      </p:sp>
      <p:sp>
        <p:nvSpPr>
          <p:cNvPr id="156" name="Shape 156"/>
          <p:cNvSpPr txBox="1">
            <a:spLocks noGrp="1"/>
          </p:cNvSpPr>
          <p:nvPr>
            <p:ph type="body" idx="2"/>
          </p:nvPr>
        </p:nvSpPr>
        <p:spPr>
          <a:xfrm>
            <a:off x="4616073" y="1200150"/>
            <a:ext cx="3994500" cy="3725699"/>
          </a:xfrm>
          <a:prstGeom prst="rect">
            <a:avLst/>
          </a:prstGeom>
          <a:noFill/>
        </p:spPr>
        <p:txBody>
          <a:bodyPr lIns="91425" tIns="91425" rIns="91425" bIns="91425" anchor="t" anchorCtr="0">
            <a:noAutofit/>
          </a:bodyPr>
          <a:lstStyle/>
          <a:p>
            <a:pPr lvl="0" rtl="0">
              <a:spcBef>
                <a:spcPts val="0"/>
              </a:spcBef>
              <a:buNone/>
            </a:pPr>
            <a:r>
              <a:rPr lang="en" sz="2400" b="1">
                <a:solidFill>
                  <a:srgbClr val="FFFFFF"/>
                </a:solidFill>
              </a:rPr>
              <a:t>Central African Republic Goal # 8</a:t>
            </a:r>
          </a:p>
          <a:p>
            <a:pPr lvl="0" rtl="0">
              <a:spcBef>
                <a:spcPts val="0"/>
              </a:spcBef>
              <a:buNone/>
            </a:pPr>
            <a:r>
              <a:rPr lang="en" sz="1400" b="1">
                <a:solidFill>
                  <a:srgbClr val="FFFFFF"/>
                </a:solidFill>
              </a:rPr>
              <a:t>During 2009, development aid has started to stabilize while humanitarian aid appears to be moderating; This is due to the return of security and peace in area that have experienced conflict. </a:t>
            </a:r>
          </a:p>
          <a:p>
            <a:pPr lvl="0" rtl="0">
              <a:spcBef>
                <a:spcPts val="0"/>
              </a:spcBef>
              <a:buNone/>
            </a:pPr>
            <a:r>
              <a:rPr lang="en" sz="1400" b="1">
                <a:solidFill>
                  <a:srgbClr val="FFFFFF"/>
                </a:solidFill>
              </a:rPr>
              <a:t>Humanitarian emergency projects are implemented in order to provide necessary assistance to populations in need.</a:t>
            </a:r>
          </a:p>
          <a:p>
            <a:pPr lvl="0" rtl="0">
              <a:spcBef>
                <a:spcPts val="0"/>
              </a:spcBef>
              <a:buNone/>
            </a:pPr>
            <a:r>
              <a:rPr lang="en" sz="1400" b="1">
                <a:solidFill>
                  <a:srgbClr val="FFFFFF"/>
                </a:solidFill>
              </a:rPr>
              <a:t>The United States has been a contributing factor in helping CAR reach their goals . </a:t>
            </a: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54"/>
                                        </p:tgtEl>
                                        <p:attrNameLst>
                                          <p:attrName>style.visibility</p:attrName>
                                        </p:attrNameLst>
                                      </p:cBhvr>
                                      <p:to>
                                        <p:strVal val="visible"/>
                                      </p:to>
                                    </p:set>
                                    <p:anim calcmode="lin" valueType="num">
                                      <p:cBhvr additive="base">
                                        <p:cTn id="7" dur="1000"/>
                                        <p:tgtEl>
                                          <p:spTgt spid="154"/>
                                        </p:tgtEl>
                                        <p:attrNameLst>
                                          <p:attrName>ppt_x</p:attrName>
                                        </p:attrNameLst>
                                      </p:cBhvr>
                                      <p:tavLst>
                                        <p:tav tm="0">
                                          <p:val>
                                            <p:strVal val="#ppt_x-1"/>
                                          </p:val>
                                        </p:tav>
                                        <p:tav tm="100000">
                                          <p:val>
                                            <p:strVal val="#ppt_x"/>
                                          </p:val>
                                        </p:tav>
                                      </p:tavLst>
                                    </p:anim>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55"/>
                                        </p:tgtEl>
                                        <p:attrNameLst>
                                          <p:attrName>style.visibility</p:attrName>
                                        </p:attrNameLst>
                                      </p:cBhvr>
                                      <p:to>
                                        <p:strVal val="visible"/>
                                      </p:to>
                                    </p:set>
                                    <p:anim calcmode="lin" valueType="num">
                                      <p:cBhvr additive="base">
                                        <p:cTn id="11" dur="1000"/>
                                        <p:tgtEl>
                                          <p:spTgt spid="155"/>
                                        </p:tgtEl>
                                        <p:attrNameLst>
                                          <p:attrName>ppt_w</p:attrName>
                                        </p:attrNameLst>
                                      </p:cBhvr>
                                      <p:tavLst>
                                        <p:tav tm="0">
                                          <p:val>
                                            <p:strVal val="0"/>
                                          </p:val>
                                        </p:tav>
                                        <p:tav tm="100000">
                                          <p:val>
                                            <p:strVal val="#ppt_w"/>
                                          </p:val>
                                        </p:tav>
                                      </p:tavLst>
                                    </p:anim>
                                    <p:anim calcmode="lin" valueType="num">
                                      <p:cBhvr additive="base">
                                        <p:cTn id="12" dur="1000"/>
                                        <p:tgtEl>
                                          <p:spTgt spid="155"/>
                                        </p:tgtEl>
                                        <p:attrNameLst>
                                          <p:attrName>ppt_h</p:attrName>
                                        </p:attrNameLst>
                                      </p:cBhvr>
                                      <p:tavLst>
                                        <p:tav tm="0">
                                          <p:val>
                                            <p:strVal val="0"/>
                                          </p:val>
                                        </p:tav>
                                        <p:tav tm="100000">
                                          <p:val>
                                            <p:strVal val="#ppt_h"/>
                                          </p:val>
                                        </p:tav>
                                      </p:tavLst>
                                    </p:anim>
                                  </p:childTnLst>
                                </p:cTn>
                              </p:par>
                            </p:childTnLst>
                          </p:cTn>
                        </p:par>
                        <p:par>
                          <p:cTn id="13" fill="hold">
                            <p:stCondLst>
                              <p:cond delay="2000"/>
                            </p:stCondLst>
                            <p:childTnLst>
                              <p:par>
                                <p:cTn id="14" presetID="2" presetClass="entr" presetSubtype="8" fill="hold" nodeType="afterEffect">
                                  <p:stCondLst>
                                    <p:cond delay="0"/>
                                  </p:stCondLst>
                                  <p:childTnLst>
                                    <p:set>
                                      <p:cBhvr>
                                        <p:cTn id="15" dur="1" fill="hold">
                                          <p:stCondLst>
                                            <p:cond delay="0"/>
                                          </p:stCondLst>
                                        </p:cTn>
                                        <p:tgtEl>
                                          <p:spTgt spid="156"/>
                                        </p:tgtEl>
                                        <p:attrNameLst>
                                          <p:attrName>style.visibility</p:attrName>
                                        </p:attrNameLst>
                                      </p:cBhvr>
                                      <p:to>
                                        <p:strVal val="visible"/>
                                      </p:to>
                                    </p:set>
                                    <p:anim calcmode="lin" valueType="num">
                                      <p:cBhvr additive="base">
                                        <p:cTn id="16" dur="1000"/>
                                        <p:tgtEl>
                                          <p:spTgt spid="156"/>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0"/>
        <p:cNvGrpSpPr/>
        <p:nvPr/>
      </p:nvGrpSpPr>
      <p:grpSpPr>
        <a:xfrm>
          <a:off x="0" y="0"/>
          <a:ext cx="0" cy="0"/>
          <a:chOff x="0" y="0"/>
          <a:chExt cx="0" cy="0"/>
        </a:xfrm>
      </p:grpSpPr>
      <p:pic>
        <p:nvPicPr>
          <p:cNvPr id="31" name="Shape 31"/>
          <p:cNvPicPr preferRelativeResize="0"/>
          <p:nvPr/>
        </p:nvPicPr>
        <p:blipFill>
          <a:blip r:embed="rId3"/>
          <a:stretch>
            <a:fillRect/>
          </a:stretch>
        </p:blipFill>
        <p:spPr>
          <a:xfrm>
            <a:off x="0" y="-718974"/>
            <a:ext cx="9076275" cy="6807174"/>
          </a:xfrm>
          <a:prstGeom prst="rect">
            <a:avLst/>
          </a:prstGeom>
          <a:noFill/>
          <a:ln>
            <a:noFill/>
          </a:ln>
        </p:spPr>
      </p:pic>
      <p:sp>
        <p:nvSpPr>
          <p:cNvPr id="32" name="Shape 32"/>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r>
              <a:rPr lang="en">
                <a:solidFill>
                  <a:schemeClr val="lt1"/>
                </a:solidFill>
              </a:rPr>
              <a:t>Eradicate Extreme Hunger and Poverty </a:t>
            </a:r>
          </a:p>
        </p:txBody>
      </p:sp>
      <p:sp>
        <p:nvSpPr>
          <p:cNvPr id="33" name="Shape 33"/>
          <p:cNvSpPr txBox="1">
            <a:spLocks noGrp="1"/>
          </p:cNvSpPr>
          <p:nvPr>
            <p:ph type="body" idx="1"/>
          </p:nvPr>
        </p:nvSpPr>
        <p:spPr>
          <a:xfrm>
            <a:off x="414425" y="1264300"/>
            <a:ext cx="3994500" cy="3725699"/>
          </a:xfrm>
          <a:prstGeom prst="rect">
            <a:avLst/>
          </a:prstGeom>
        </p:spPr>
        <p:txBody>
          <a:bodyPr lIns="91425" tIns="91425" rIns="91425" bIns="91425" anchor="t" anchorCtr="0">
            <a:noAutofit/>
          </a:bodyPr>
          <a:lstStyle/>
          <a:p>
            <a:pPr lvl="0" rtl="0">
              <a:spcBef>
                <a:spcPts val="0"/>
              </a:spcBef>
              <a:buNone/>
            </a:pPr>
            <a:r>
              <a:rPr lang="en">
                <a:solidFill>
                  <a:schemeClr val="lt1"/>
                </a:solidFill>
              </a:rPr>
              <a:t>What does it Mean?</a:t>
            </a:r>
          </a:p>
          <a:p>
            <a:pPr>
              <a:spcBef>
                <a:spcPts val="0"/>
              </a:spcBef>
              <a:buNone/>
            </a:pPr>
            <a:r>
              <a:rPr lang="en" sz="1600">
                <a:solidFill>
                  <a:schemeClr val="lt1"/>
                </a:solidFill>
              </a:rPr>
              <a:t>The first </a:t>
            </a:r>
            <a:r>
              <a:rPr lang="en" sz="1600" b="1">
                <a:solidFill>
                  <a:schemeClr val="lt1"/>
                </a:solidFill>
              </a:rPr>
              <a:t>Millennium Development Goal</a:t>
            </a:r>
            <a:r>
              <a:rPr lang="en" sz="1600">
                <a:solidFill>
                  <a:schemeClr val="lt1"/>
                </a:solidFill>
              </a:rPr>
              <a:t> includes three goals to achieve by 2015: the first is to reduce by half the proportion of people whose income is less than one dollar a day, the second seeks full and productive employment and decent work, and the third is to halve the proportion of hungry people.</a:t>
            </a:r>
          </a:p>
        </p:txBody>
      </p:sp>
      <p:sp>
        <p:nvSpPr>
          <p:cNvPr id="34" name="Shape 34"/>
          <p:cNvSpPr txBox="1">
            <a:spLocks noGrp="1"/>
          </p:cNvSpPr>
          <p:nvPr>
            <p:ph type="body" idx="2"/>
          </p:nvPr>
        </p:nvSpPr>
        <p:spPr>
          <a:xfrm>
            <a:off x="4692273" y="1200150"/>
            <a:ext cx="3994500" cy="3725699"/>
          </a:xfrm>
          <a:prstGeom prst="rect">
            <a:avLst/>
          </a:prstGeom>
        </p:spPr>
        <p:txBody>
          <a:bodyPr lIns="91425" tIns="91425" rIns="91425" bIns="91425" anchor="t" anchorCtr="0">
            <a:noAutofit/>
          </a:bodyPr>
          <a:lstStyle/>
          <a:p>
            <a:pPr lvl="0" rtl="0">
              <a:spcBef>
                <a:spcPts val="0"/>
              </a:spcBef>
              <a:buNone/>
            </a:pPr>
            <a:r>
              <a:rPr lang="en">
                <a:solidFill>
                  <a:schemeClr val="lt1"/>
                </a:solidFill>
              </a:rPr>
              <a:t>Peru:</a:t>
            </a:r>
          </a:p>
          <a:p>
            <a:pPr lvl="0" rtl="0">
              <a:spcBef>
                <a:spcPts val="0"/>
              </a:spcBef>
              <a:buNone/>
            </a:pPr>
            <a:r>
              <a:rPr lang="en" sz="1600">
                <a:solidFill>
                  <a:schemeClr val="lt1"/>
                </a:solidFill>
              </a:rPr>
              <a:t>Peru is doing very well with this goal. Do I think they will reach it, Yes because they already have. Peru is doing better than Central African Republic in poverty but worse in malnutrition. </a:t>
            </a:r>
          </a:p>
          <a:p>
            <a:pPr lvl="0" rtl="0">
              <a:spcBef>
                <a:spcPts val="0"/>
              </a:spcBef>
              <a:buNone/>
            </a:pPr>
            <a:r>
              <a:rPr lang="en" sz="2600">
                <a:solidFill>
                  <a:schemeClr val="lt1"/>
                </a:solidFill>
              </a:rPr>
              <a:t>Central African Republic:</a:t>
            </a:r>
          </a:p>
          <a:p>
            <a:pPr>
              <a:spcBef>
                <a:spcPts val="0"/>
              </a:spcBef>
              <a:buNone/>
            </a:pPr>
            <a:r>
              <a:rPr lang="en" sz="1600">
                <a:solidFill>
                  <a:srgbClr val="FFFFFF"/>
                </a:solidFill>
              </a:rPr>
              <a:t>The Central African Republic will most likely not reach their goal by 2015.  67% of the society is living in poverty. That is too many to decrease in less than a year. </a:t>
            </a: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1000"/>
                                        <p:tgtEl>
                                          <p:spTgt spid="32"/>
                                        </p:tgtEl>
                                        <p:attrNameLst>
                                          <p:attrName>ppt_x</p:attrName>
                                        </p:attrNameLst>
                                      </p:cBhvr>
                                      <p:tavLst>
                                        <p:tav tm="0">
                                          <p:val>
                                            <p:strVal val="#ppt_x-1"/>
                                          </p:val>
                                        </p:tav>
                                        <p:tav tm="100000">
                                          <p:val>
                                            <p:strVal val="#ppt_x"/>
                                          </p:val>
                                        </p:tav>
                                      </p:tavLst>
                                    </p:anim>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additive="base">
                                        <p:cTn id="11" dur="1000"/>
                                        <p:tgtEl>
                                          <p:spTgt spid="33"/>
                                        </p:tgtEl>
                                        <p:attrNameLst>
                                          <p:attrName>ppt_w</p:attrName>
                                        </p:attrNameLst>
                                      </p:cBhvr>
                                      <p:tavLst>
                                        <p:tav tm="0">
                                          <p:val>
                                            <p:strVal val="0"/>
                                          </p:val>
                                        </p:tav>
                                        <p:tav tm="100000">
                                          <p:val>
                                            <p:strVal val="#ppt_w"/>
                                          </p:val>
                                        </p:tav>
                                      </p:tavLst>
                                    </p:anim>
                                    <p:anim calcmode="lin" valueType="num">
                                      <p:cBhvr additive="base">
                                        <p:cTn id="12" dur="1000"/>
                                        <p:tgtEl>
                                          <p:spTgt spid="33"/>
                                        </p:tgtEl>
                                        <p:attrNameLst>
                                          <p:attrName>ppt_h</p:attrName>
                                        </p:attrNameLst>
                                      </p:cBhvr>
                                      <p:tavLst>
                                        <p:tav tm="0">
                                          <p:val>
                                            <p:strVal val="0"/>
                                          </p:val>
                                        </p:tav>
                                        <p:tav tm="100000">
                                          <p:val>
                                            <p:strVal val="#ppt_h"/>
                                          </p:val>
                                        </p:tav>
                                      </p:tavLst>
                                    </p:anim>
                                  </p:childTnLst>
                                </p:cTn>
                              </p:par>
                            </p:childTnLst>
                          </p:cTn>
                        </p:par>
                        <p:par>
                          <p:cTn id="13" fill="hold">
                            <p:stCondLst>
                              <p:cond delay="2000"/>
                            </p:stCondLst>
                            <p:childTnLst>
                              <p:par>
                                <p:cTn id="14" presetID="23" presetClass="entr" presetSubtype="16" fill="hold" nodeType="after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additive="base">
                                        <p:cTn id="16" dur="1000"/>
                                        <p:tgtEl>
                                          <p:spTgt spid="34"/>
                                        </p:tgtEl>
                                        <p:attrNameLst>
                                          <p:attrName>ppt_w</p:attrName>
                                        </p:attrNameLst>
                                      </p:cBhvr>
                                      <p:tavLst>
                                        <p:tav tm="0">
                                          <p:val>
                                            <p:strVal val="0"/>
                                          </p:val>
                                        </p:tav>
                                        <p:tav tm="100000">
                                          <p:val>
                                            <p:strVal val="#ppt_w"/>
                                          </p:val>
                                        </p:tav>
                                      </p:tavLst>
                                    </p:anim>
                                    <p:anim calcmode="lin" valueType="num">
                                      <p:cBhvr additive="base">
                                        <p:cTn id="17" dur="1000"/>
                                        <p:tgtEl>
                                          <p:spTgt spid="34"/>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8"/>
        <p:cNvGrpSpPr/>
        <p:nvPr/>
      </p:nvGrpSpPr>
      <p:grpSpPr>
        <a:xfrm>
          <a:off x="0" y="0"/>
          <a:ext cx="0" cy="0"/>
          <a:chOff x="0" y="0"/>
          <a:chExt cx="0" cy="0"/>
        </a:xfrm>
      </p:grpSpPr>
      <p:pic>
        <p:nvPicPr>
          <p:cNvPr id="39" name="Shape 39"/>
          <p:cNvPicPr preferRelativeResize="0"/>
          <p:nvPr/>
        </p:nvPicPr>
        <p:blipFill>
          <a:blip r:embed="rId3"/>
          <a:stretch>
            <a:fillRect/>
          </a:stretch>
        </p:blipFill>
        <p:spPr>
          <a:xfrm>
            <a:off x="109025" y="-775475"/>
            <a:ext cx="9034974" cy="6776223"/>
          </a:xfrm>
          <a:prstGeom prst="rect">
            <a:avLst/>
          </a:prstGeom>
          <a:noFill/>
          <a:ln>
            <a:noFill/>
          </a:ln>
        </p:spPr>
      </p:pic>
      <p:sp>
        <p:nvSpPr>
          <p:cNvPr id="40" name="Shape 40"/>
          <p:cNvSpPr txBox="1">
            <a:spLocks noGrp="1"/>
          </p:cNvSpPr>
          <p:nvPr>
            <p:ph type="title"/>
          </p:nvPr>
        </p:nvSpPr>
        <p:spPr>
          <a:xfrm>
            <a:off x="457200" y="205974"/>
            <a:ext cx="8229600" cy="1047600"/>
          </a:xfrm>
          <a:prstGeom prst="rect">
            <a:avLst/>
          </a:prstGeom>
        </p:spPr>
        <p:txBody>
          <a:bodyPr lIns="91425" tIns="91425" rIns="91425" bIns="91425" anchor="b" anchorCtr="0">
            <a:noAutofit/>
          </a:bodyPr>
          <a:lstStyle/>
          <a:p>
            <a:pPr>
              <a:spcBef>
                <a:spcPts val="0"/>
              </a:spcBef>
              <a:buNone/>
            </a:pPr>
            <a:r>
              <a:rPr lang="en">
                <a:solidFill>
                  <a:schemeClr val="lt1"/>
                </a:solidFill>
              </a:rPr>
              <a:t>Eradicate Extreme Hunger and Poverty </a:t>
            </a:r>
          </a:p>
        </p:txBody>
      </p:sp>
      <p:sp>
        <p:nvSpPr>
          <p:cNvPr id="41" name="Shape 41"/>
          <p:cNvSpPr txBox="1">
            <a:spLocks noGrp="1"/>
          </p:cNvSpPr>
          <p:nvPr>
            <p:ph type="body" idx="1"/>
          </p:nvPr>
        </p:nvSpPr>
        <p:spPr>
          <a:xfrm>
            <a:off x="457200" y="1253575"/>
            <a:ext cx="4098000" cy="4061100"/>
          </a:xfrm>
          <a:prstGeom prst="rect">
            <a:avLst/>
          </a:prstGeom>
          <a:ln>
            <a:noFill/>
          </a:ln>
        </p:spPr>
        <p:txBody>
          <a:bodyPr lIns="91425" tIns="91425" rIns="91425" bIns="91425" anchor="t" anchorCtr="0">
            <a:noAutofit/>
          </a:bodyPr>
          <a:lstStyle/>
          <a:p>
            <a:pPr lvl="0" rtl="0">
              <a:spcBef>
                <a:spcPts val="0"/>
              </a:spcBef>
              <a:buNone/>
            </a:pPr>
            <a:r>
              <a:rPr lang="en" sz="2400">
                <a:solidFill>
                  <a:schemeClr val="lt1"/>
                </a:solidFill>
              </a:rPr>
              <a:t>Peru Goal #1</a:t>
            </a:r>
          </a:p>
          <a:p>
            <a:pPr lvl="0" rtl="0">
              <a:lnSpc>
                <a:spcPct val="100000"/>
              </a:lnSpc>
              <a:spcBef>
                <a:spcPts val="0"/>
              </a:spcBef>
              <a:buNone/>
            </a:pPr>
            <a:r>
              <a:rPr lang="en" sz="1600">
                <a:solidFill>
                  <a:schemeClr val="lt1"/>
                </a:solidFill>
              </a:rPr>
              <a:t>Peru has achieved done really well with Goal 1, which aims to halve the population living in extreme poverty by the year 2015: the national average incidence of extreme poverty was 11.5% in 2009, fulfilling the goal six years before the deadline.</a:t>
            </a:r>
          </a:p>
          <a:p>
            <a:pPr lvl="0" rtl="0">
              <a:lnSpc>
                <a:spcPct val="100000"/>
              </a:lnSpc>
              <a:spcBef>
                <a:spcPts val="0"/>
              </a:spcBef>
              <a:spcAft>
                <a:spcPts val="2300"/>
              </a:spcAft>
              <a:buNone/>
            </a:pPr>
            <a:r>
              <a:rPr lang="en" sz="1600">
                <a:solidFill>
                  <a:schemeClr val="lt1"/>
                </a:solidFill>
              </a:rPr>
              <a:t>2.5% of the population living in urban areas is affected by extreme poverty. In rural areas it is almost ten times more: 23.3% . </a:t>
            </a:r>
          </a:p>
          <a:p>
            <a:pPr lvl="0" rtl="0">
              <a:lnSpc>
                <a:spcPct val="100000"/>
              </a:lnSpc>
              <a:spcBef>
                <a:spcPts val="0"/>
              </a:spcBef>
              <a:spcAft>
                <a:spcPts val="2300"/>
              </a:spcAft>
              <a:buNone/>
            </a:pPr>
            <a:r>
              <a:rPr lang="en" sz="1600">
                <a:solidFill>
                  <a:schemeClr val="lt1"/>
                </a:solidFill>
              </a:rPr>
              <a:t>32.1% of the population suffer from malnutrition </a:t>
            </a:r>
          </a:p>
          <a:p>
            <a:pPr>
              <a:spcBef>
                <a:spcPts val="0"/>
              </a:spcBef>
              <a:buNone/>
            </a:pPr>
            <a:endParaRPr sz="1000" dirty="0">
              <a:solidFill>
                <a:schemeClr val="dk2"/>
              </a:solidFill>
            </a:endParaRPr>
          </a:p>
        </p:txBody>
      </p:sp>
      <p:sp>
        <p:nvSpPr>
          <p:cNvPr id="42" name="Shape 42"/>
          <p:cNvSpPr txBox="1">
            <a:spLocks noGrp="1"/>
          </p:cNvSpPr>
          <p:nvPr>
            <p:ph type="body" idx="2"/>
          </p:nvPr>
        </p:nvSpPr>
        <p:spPr>
          <a:xfrm>
            <a:off x="4633550" y="1110750"/>
            <a:ext cx="4098000" cy="3815100"/>
          </a:xfrm>
          <a:prstGeom prst="rect">
            <a:avLst/>
          </a:prstGeom>
        </p:spPr>
        <p:txBody>
          <a:bodyPr lIns="91425" tIns="91425" rIns="91425" bIns="91425" anchor="t" anchorCtr="0">
            <a:noAutofit/>
          </a:bodyPr>
          <a:lstStyle/>
          <a:p>
            <a:pPr lvl="0" rtl="0">
              <a:spcBef>
                <a:spcPts val="0"/>
              </a:spcBef>
              <a:buNone/>
            </a:pPr>
            <a:r>
              <a:rPr lang="en" sz="2400">
                <a:solidFill>
                  <a:schemeClr val="lt1"/>
                </a:solidFill>
              </a:rPr>
              <a:t>Central African Republic Goal # 1 </a:t>
            </a:r>
          </a:p>
          <a:p>
            <a:pPr lvl="0" rtl="0">
              <a:spcBef>
                <a:spcPts val="0"/>
              </a:spcBef>
              <a:buNone/>
            </a:pPr>
            <a:r>
              <a:rPr lang="en" sz="1600">
                <a:solidFill>
                  <a:schemeClr val="lt1"/>
                </a:solidFill>
              </a:rPr>
              <a:t>In CAR, the poverty level is high. In 2008, 67% of  the population lived below the poverty line, 72% rural and 55% urban. </a:t>
            </a:r>
          </a:p>
          <a:p>
            <a:pPr lvl="0" rtl="0">
              <a:spcBef>
                <a:spcPts val="0"/>
              </a:spcBef>
              <a:buNone/>
            </a:pPr>
            <a:r>
              <a:rPr lang="en" sz="1600">
                <a:solidFill>
                  <a:schemeClr val="lt1"/>
                </a:solidFill>
              </a:rPr>
              <a:t>3 out of 5 people live below the poverty line</a:t>
            </a:r>
          </a:p>
          <a:p>
            <a:pPr lvl="0" rtl="0">
              <a:spcBef>
                <a:spcPts val="0"/>
              </a:spcBef>
              <a:buNone/>
            </a:pPr>
            <a:r>
              <a:rPr lang="en" sz="1600">
                <a:solidFill>
                  <a:schemeClr val="lt1"/>
                </a:solidFill>
              </a:rPr>
              <a:t>The country was ranked 180th place out of 186 countries in the 2013 Global Report on Human Development. </a:t>
            </a:r>
          </a:p>
          <a:p>
            <a:pPr lvl="0" rtl="0">
              <a:spcBef>
                <a:spcPts val="0"/>
              </a:spcBef>
              <a:buNone/>
            </a:pPr>
            <a:r>
              <a:rPr lang="en" sz="1600">
                <a:solidFill>
                  <a:schemeClr val="lt1"/>
                </a:solidFill>
              </a:rPr>
              <a:t>30.2% of CAR Suffer from food malnutrition </a:t>
            </a:r>
          </a:p>
          <a:p>
            <a:pPr>
              <a:spcBef>
                <a:spcPts val="0"/>
              </a:spcBef>
              <a:buNone/>
            </a:pPr>
            <a:endParaRPr sz="1800" dirty="0">
              <a:solidFill>
                <a:schemeClr val="dk2"/>
              </a:solidFill>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additive="base">
                                        <p:cTn id="7" dur="1000"/>
                                        <p:tgtEl>
                                          <p:spTgt spid="40"/>
                                        </p:tgtEl>
                                        <p:attrNameLst>
                                          <p:attrName>ppt_x</p:attrName>
                                        </p:attrNameLst>
                                      </p:cBhvr>
                                      <p:tavLst>
                                        <p:tav tm="0">
                                          <p:val>
                                            <p:strVal val="#ppt_x-1"/>
                                          </p:val>
                                        </p:tav>
                                        <p:tav tm="100000">
                                          <p:val>
                                            <p:strVal val="#ppt_x"/>
                                          </p:val>
                                        </p:tav>
                                      </p:tavLst>
                                    </p:anim>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additive="base">
                                        <p:cTn id="11" dur="1000"/>
                                        <p:tgtEl>
                                          <p:spTgt spid="41"/>
                                        </p:tgtEl>
                                        <p:attrNameLst>
                                          <p:attrName>ppt_w</p:attrName>
                                        </p:attrNameLst>
                                      </p:cBhvr>
                                      <p:tavLst>
                                        <p:tav tm="0">
                                          <p:val>
                                            <p:strVal val="0"/>
                                          </p:val>
                                        </p:tav>
                                        <p:tav tm="100000">
                                          <p:val>
                                            <p:strVal val="#ppt_w"/>
                                          </p:val>
                                        </p:tav>
                                      </p:tavLst>
                                    </p:anim>
                                    <p:anim calcmode="lin" valueType="num">
                                      <p:cBhvr additive="base">
                                        <p:cTn id="12" dur="1000"/>
                                        <p:tgtEl>
                                          <p:spTgt spid="41"/>
                                        </p:tgtEl>
                                        <p:attrNameLst>
                                          <p:attrName>ppt_h</p:attrName>
                                        </p:attrNameLst>
                                      </p:cBhvr>
                                      <p:tavLst>
                                        <p:tav tm="0">
                                          <p:val>
                                            <p:strVal val="0"/>
                                          </p:val>
                                        </p:tav>
                                        <p:tav tm="100000">
                                          <p:val>
                                            <p:strVal val="#ppt_h"/>
                                          </p:val>
                                        </p:tav>
                                      </p:tavLst>
                                    </p:anim>
                                  </p:childTnLst>
                                </p:cTn>
                              </p:par>
                            </p:childTnLst>
                          </p:cTn>
                        </p:par>
                        <p:par>
                          <p:cTn id="13" fill="hold">
                            <p:stCondLst>
                              <p:cond delay="2000"/>
                            </p:stCondLst>
                            <p:childTnLst>
                              <p:par>
                                <p:cTn id="14" presetID="23" presetClass="entr" presetSubtype="16" fill="hold" nodeType="after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additive="base">
                                        <p:cTn id="16" dur="1000"/>
                                        <p:tgtEl>
                                          <p:spTgt spid="42"/>
                                        </p:tgtEl>
                                        <p:attrNameLst>
                                          <p:attrName>ppt_w</p:attrName>
                                        </p:attrNameLst>
                                      </p:cBhvr>
                                      <p:tavLst>
                                        <p:tav tm="0">
                                          <p:val>
                                            <p:strVal val="0"/>
                                          </p:val>
                                        </p:tav>
                                        <p:tav tm="100000">
                                          <p:val>
                                            <p:strVal val="#ppt_w"/>
                                          </p:val>
                                        </p:tav>
                                      </p:tavLst>
                                    </p:anim>
                                    <p:anim calcmode="lin" valueType="num">
                                      <p:cBhvr additive="base">
                                        <p:cTn id="17" dur="1000"/>
                                        <p:tgtEl>
                                          <p:spTgt spid="42"/>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6"/>
        <p:cNvGrpSpPr/>
        <p:nvPr/>
      </p:nvGrpSpPr>
      <p:grpSpPr>
        <a:xfrm>
          <a:off x="0" y="0"/>
          <a:ext cx="0" cy="0"/>
          <a:chOff x="0" y="0"/>
          <a:chExt cx="0" cy="0"/>
        </a:xfrm>
      </p:grpSpPr>
      <p:pic>
        <p:nvPicPr>
          <p:cNvPr id="47" name="Shape 47"/>
          <p:cNvPicPr preferRelativeResize="0"/>
          <p:nvPr/>
        </p:nvPicPr>
        <p:blipFill>
          <a:blip r:embed="rId3"/>
          <a:stretch>
            <a:fillRect/>
          </a:stretch>
        </p:blipFill>
        <p:spPr>
          <a:xfrm>
            <a:off x="0" y="-372400"/>
            <a:ext cx="9144000" cy="5678175"/>
          </a:xfrm>
          <a:prstGeom prst="rect">
            <a:avLst/>
          </a:prstGeom>
          <a:noFill/>
          <a:ln>
            <a:noFill/>
          </a:ln>
        </p:spPr>
      </p:pic>
      <p:sp>
        <p:nvSpPr>
          <p:cNvPr id="48" name="Shape 48"/>
          <p:cNvSpPr txBox="1">
            <a:spLocks noGrp="1"/>
          </p:cNvSpPr>
          <p:nvPr>
            <p:ph type="title"/>
          </p:nvPr>
        </p:nvSpPr>
        <p:spPr>
          <a:xfrm>
            <a:off x="457200" y="-101601"/>
            <a:ext cx="8229600" cy="1164900"/>
          </a:xfrm>
          <a:prstGeom prst="rect">
            <a:avLst/>
          </a:prstGeom>
        </p:spPr>
        <p:txBody>
          <a:bodyPr lIns="91425" tIns="91425" rIns="91425" bIns="91425" anchor="b" anchorCtr="0">
            <a:noAutofit/>
          </a:bodyPr>
          <a:lstStyle/>
          <a:p>
            <a:pPr>
              <a:spcBef>
                <a:spcPts val="0"/>
              </a:spcBef>
              <a:buNone/>
            </a:pPr>
            <a:r>
              <a:rPr lang="en">
                <a:solidFill>
                  <a:srgbClr val="F1C232"/>
                </a:solidFill>
              </a:rPr>
              <a:t>Achieve Universal Primary Education</a:t>
            </a:r>
          </a:p>
        </p:txBody>
      </p:sp>
      <p:sp>
        <p:nvSpPr>
          <p:cNvPr id="49" name="Shape 49"/>
          <p:cNvSpPr txBox="1">
            <a:spLocks noGrp="1"/>
          </p:cNvSpPr>
          <p:nvPr>
            <p:ph type="body" idx="1"/>
          </p:nvPr>
        </p:nvSpPr>
        <p:spPr>
          <a:xfrm>
            <a:off x="208850" y="933575"/>
            <a:ext cx="3994500" cy="4372199"/>
          </a:xfrm>
          <a:prstGeom prst="rect">
            <a:avLst/>
          </a:prstGeom>
        </p:spPr>
        <p:txBody>
          <a:bodyPr lIns="91425" tIns="91425" rIns="91425" bIns="91425" anchor="t" anchorCtr="0">
            <a:noAutofit/>
          </a:bodyPr>
          <a:lstStyle/>
          <a:p>
            <a:pPr lvl="0" rtl="0">
              <a:spcBef>
                <a:spcPts val="0"/>
              </a:spcBef>
              <a:buNone/>
            </a:pPr>
            <a:r>
              <a:rPr lang="en">
                <a:solidFill>
                  <a:srgbClr val="F1C232"/>
                </a:solidFill>
              </a:rPr>
              <a:t>What does that mean?</a:t>
            </a:r>
          </a:p>
          <a:p>
            <a:pPr lvl="0" rtl="0">
              <a:spcBef>
                <a:spcPts val="0"/>
              </a:spcBef>
              <a:buNone/>
            </a:pPr>
            <a:r>
              <a:rPr lang="en" sz="1400" b="1">
                <a:solidFill>
                  <a:srgbClr val="000000"/>
                </a:solidFill>
              </a:rPr>
              <a:t>The goal of the second Millennium Development Goal to achieve universal primary education by 2015 this regard, many developing regions have had important results. In 2010, about 95% of children receiving primary education in Latin America, East Asia, North Africa and the Caribbean. Globally, however, 61 million children of primary-school age were not attending school, 71 million adolescents between 12 and 15 years were not going to school and illiterate youth exceeded 120 million . Because inequalities in access, retention and completion on time, progress has slowed this objective: between 2004 and 2009 increased only two percentage points worldwide (was 89%).</a:t>
            </a:r>
          </a:p>
        </p:txBody>
      </p:sp>
      <p:sp>
        <p:nvSpPr>
          <p:cNvPr id="50" name="Shape 50"/>
          <p:cNvSpPr txBox="1">
            <a:spLocks noGrp="1"/>
          </p:cNvSpPr>
          <p:nvPr>
            <p:ph type="body" idx="2"/>
          </p:nvPr>
        </p:nvSpPr>
        <p:spPr>
          <a:xfrm>
            <a:off x="4753925" y="720287"/>
            <a:ext cx="3994500" cy="3862500"/>
          </a:xfrm>
          <a:prstGeom prst="rect">
            <a:avLst/>
          </a:prstGeom>
        </p:spPr>
        <p:txBody>
          <a:bodyPr lIns="91425" tIns="91425" rIns="91425" bIns="91425" anchor="t" anchorCtr="0">
            <a:noAutofit/>
          </a:bodyPr>
          <a:lstStyle/>
          <a:p>
            <a:pPr lvl="0" rtl="0">
              <a:spcBef>
                <a:spcPts val="0"/>
              </a:spcBef>
              <a:buNone/>
            </a:pPr>
            <a:r>
              <a:rPr lang="en">
                <a:solidFill>
                  <a:srgbClr val="F1C232"/>
                </a:solidFill>
              </a:rPr>
              <a:t>Peru:</a:t>
            </a:r>
          </a:p>
          <a:p>
            <a:pPr lvl="0" rtl="0">
              <a:spcBef>
                <a:spcPts val="0"/>
              </a:spcBef>
              <a:buNone/>
            </a:pPr>
            <a:r>
              <a:rPr lang="en" sz="1600" b="1">
                <a:solidFill>
                  <a:srgbClr val="000000"/>
                </a:solidFill>
              </a:rPr>
              <a:t>Peru is doing well in its primary education, and I think it will meet the goal. However I think it should applied  to secondary as well. Peru is doing much better than Central African Republic in both literacy rate and enrollment. </a:t>
            </a:r>
          </a:p>
          <a:p>
            <a:pPr lvl="0" rtl="0">
              <a:spcBef>
                <a:spcPts val="0"/>
              </a:spcBef>
              <a:buNone/>
            </a:pPr>
            <a:r>
              <a:rPr lang="en" sz="2400" b="1">
                <a:solidFill>
                  <a:srgbClr val="F1C232"/>
                </a:solidFill>
              </a:rPr>
              <a:t>Central African Republic:</a:t>
            </a:r>
            <a:r>
              <a:rPr lang="en" sz="1600" b="1">
                <a:solidFill>
                  <a:srgbClr val="000000"/>
                </a:solidFill>
              </a:rPr>
              <a:t> According to the UNDP, it states that it might be difficult to reach the developmental goals for 2015. Wheras Peru is rather succesful. CAR is slowly developing better habits towards education but they still need a little more work.</a:t>
            </a:r>
            <a:r>
              <a:rPr lang="en" sz="1600">
                <a:solidFill>
                  <a:srgbClr val="000000"/>
                </a:solidFill>
              </a:rPr>
              <a:t> </a:t>
            </a:r>
          </a:p>
          <a:p>
            <a:pPr lvl="0" rtl="0">
              <a:spcBef>
                <a:spcPts val="0"/>
              </a:spcBef>
              <a:buNone/>
            </a:pPr>
            <a:endParaRPr dirty="0">
              <a:solidFill>
                <a:srgbClr val="F1C232"/>
              </a:solidFill>
            </a:endParaRPr>
          </a:p>
          <a:p>
            <a:pPr>
              <a:spcBef>
                <a:spcPts val="0"/>
              </a:spcBef>
              <a:buNone/>
            </a:pPr>
            <a:endParaRPr dirty="0">
              <a:solidFill>
                <a:srgbClr val="F1C232"/>
              </a:solidFill>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 calcmode="lin" valueType="num">
                                      <p:cBhvr additive="base">
                                        <p:cTn id="7" dur="1000"/>
                                        <p:tgtEl>
                                          <p:spTgt spid="48"/>
                                        </p:tgtEl>
                                        <p:attrNameLst>
                                          <p:attrName>ppt_x</p:attrName>
                                        </p:attrNameLst>
                                      </p:cBhvr>
                                      <p:tavLst>
                                        <p:tav tm="0">
                                          <p:val>
                                            <p:strVal val="#ppt_x-1"/>
                                          </p:val>
                                        </p:tav>
                                        <p:tav tm="100000">
                                          <p:val>
                                            <p:strVal val="#ppt_x"/>
                                          </p:val>
                                        </p:tav>
                                      </p:tavLst>
                                    </p:anim>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additive="base">
                                        <p:cTn id="11" dur="1000"/>
                                        <p:tgtEl>
                                          <p:spTgt spid="49"/>
                                        </p:tgtEl>
                                        <p:attrNameLst>
                                          <p:attrName>ppt_w</p:attrName>
                                        </p:attrNameLst>
                                      </p:cBhvr>
                                      <p:tavLst>
                                        <p:tav tm="0">
                                          <p:val>
                                            <p:strVal val="0"/>
                                          </p:val>
                                        </p:tav>
                                        <p:tav tm="100000">
                                          <p:val>
                                            <p:strVal val="#ppt_w"/>
                                          </p:val>
                                        </p:tav>
                                      </p:tavLst>
                                    </p:anim>
                                    <p:anim calcmode="lin" valueType="num">
                                      <p:cBhvr additive="base">
                                        <p:cTn id="12" dur="1000"/>
                                        <p:tgtEl>
                                          <p:spTgt spid="49"/>
                                        </p:tgtEl>
                                        <p:attrNameLst>
                                          <p:attrName>ppt_h</p:attrName>
                                        </p:attrNameLst>
                                      </p:cBhvr>
                                      <p:tavLst>
                                        <p:tav tm="0">
                                          <p:val>
                                            <p:strVal val="0"/>
                                          </p:val>
                                        </p:tav>
                                        <p:tav tm="100000">
                                          <p:val>
                                            <p:strVal val="#ppt_h"/>
                                          </p:val>
                                        </p:tav>
                                      </p:tavLst>
                                    </p:anim>
                                  </p:childTnLst>
                                </p:cTn>
                              </p:par>
                            </p:childTnLst>
                          </p:cTn>
                        </p:par>
                        <p:par>
                          <p:cTn id="13" fill="hold">
                            <p:stCondLst>
                              <p:cond delay="2000"/>
                            </p:stCondLst>
                            <p:childTnLst>
                              <p:par>
                                <p:cTn id="14" presetID="23" presetClass="entr" presetSubtype="16" fill="hold" nodeType="afterEffect">
                                  <p:stCondLst>
                                    <p:cond delay="0"/>
                                  </p:stCondLst>
                                  <p:childTnLst>
                                    <p:set>
                                      <p:cBhvr>
                                        <p:cTn id="15" dur="1" fill="hold">
                                          <p:stCondLst>
                                            <p:cond delay="0"/>
                                          </p:stCondLst>
                                        </p:cTn>
                                        <p:tgtEl>
                                          <p:spTgt spid="50"/>
                                        </p:tgtEl>
                                        <p:attrNameLst>
                                          <p:attrName>style.visibility</p:attrName>
                                        </p:attrNameLst>
                                      </p:cBhvr>
                                      <p:to>
                                        <p:strVal val="visible"/>
                                      </p:to>
                                    </p:set>
                                    <p:anim calcmode="lin" valueType="num">
                                      <p:cBhvr additive="base">
                                        <p:cTn id="16" dur="1000"/>
                                        <p:tgtEl>
                                          <p:spTgt spid="50"/>
                                        </p:tgtEl>
                                        <p:attrNameLst>
                                          <p:attrName>ppt_w</p:attrName>
                                        </p:attrNameLst>
                                      </p:cBhvr>
                                      <p:tavLst>
                                        <p:tav tm="0">
                                          <p:val>
                                            <p:strVal val="0"/>
                                          </p:val>
                                        </p:tav>
                                        <p:tav tm="100000">
                                          <p:val>
                                            <p:strVal val="#ppt_w"/>
                                          </p:val>
                                        </p:tav>
                                      </p:tavLst>
                                    </p:anim>
                                    <p:anim calcmode="lin" valueType="num">
                                      <p:cBhvr additive="base">
                                        <p:cTn id="17" dur="1000"/>
                                        <p:tgtEl>
                                          <p:spTgt spid="50"/>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4"/>
        <p:cNvGrpSpPr/>
        <p:nvPr/>
      </p:nvGrpSpPr>
      <p:grpSpPr>
        <a:xfrm>
          <a:off x="0" y="0"/>
          <a:ext cx="0" cy="0"/>
          <a:chOff x="0" y="0"/>
          <a:chExt cx="0" cy="0"/>
        </a:xfrm>
      </p:grpSpPr>
      <p:pic>
        <p:nvPicPr>
          <p:cNvPr id="55" name="Shape 55"/>
          <p:cNvPicPr preferRelativeResize="0"/>
          <p:nvPr/>
        </p:nvPicPr>
        <p:blipFill>
          <a:blip r:embed="rId3"/>
          <a:stretch>
            <a:fillRect/>
          </a:stretch>
        </p:blipFill>
        <p:spPr>
          <a:xfrm>
            <a:off x="0" y="-379040"/>
            <a:ext cx="9144000" cy="5522541"/>
          </a:xfrm>
          <a:prstGeom prst="rect">
            <a:avLst/>
          </a:prstGeom>
          <a:noFill/>
          <a:ln>
            <a:noFill/>
          </a:ln>
        </p:spPr>
      </p:pic>
      <p:sp>
        <p:nvSpPr>
          <p:cNvPr id="56" name="Shape 56"/>
          <p:cNvSpPr txBox="1">
            <a:spLocks noGrp="1"/>
          </p:cNvSpPr>
          <p:nvPr>
            <p:ph type="title"/>
          </p:nvPr>
        </p:nvSpPr>
        <p:spPr>
          <a:xfrm>
            <a:off x="457200" y="-1"/>
            <a:ext cx="8229600" cy="1200299"/>
          </a:xfrm>
          <a:prstGeom prst="rect">
            <a:avLst/>
          </a:prstGeom>
        </p:spPr>
        <p:txBody>
          <a:bodyPr lIns="91425" tIns="91425" rIns="91425" bIns="91425" anchor="b" anchorCtr="0">
            <a:noAutofit/>
          </a:bodyPr>
          <a:lstStyle/>
          <a:p>
            <a:pPr>
              <a:spcBef>
                <a:spcPts val="0"/>
              </a:spcBef>
              <a:buNone/>
            </a:pPr>
            <a:r>
              <a:rPr lang="en">
                <a:solidFill>
                  <a:srgbClr val="F1C232"/>
                </a:solidFill>
              </a:rPr>
              <a:t>Achieve Universal Primary Education</a:t>
            </a:r>
          </a:p>
        </p:txBody>
      </p:sp>
      <p:sp>
        <p:nvSpPr>
          <p:cNvPr id="57" name="Shape 57"/>
          <p:cNvSpPr txBox="1">
            <a:spLocks noGrp="1"/>
          </p:cNvSpPr>
          <p:nvPr>
            <p:ph type="body" idx="1"/>
          </p:nvPr>
        </p:nvSpPr>
        <p:spPr>
          <a:xfrm>
            <a:off x="457200" y="1200150"/>
            <a:ext cx="3994500" cy="3725699"/>
          </a:xfrm>
          <a:prstGeom prst="rect">
            <a:avLst/>
          </a:prstGeom>
        </p:spPr>
        <p:txBody>
          <a:bodyPr lIns="91425" tIns="91425" rIns="91425" bIns="91425" anchor="t" anchorCtr="0">
            <a:noAutofit/>
          </a:bodyPr>
          <a:lstStyle/>
          <a:p>
            <a:pPr lvl="0" rtl="0">
              <a:spcBef>
                <a:spcPts val="0"/>
              </a:spcBef>
              <a:buNone/>
            </a:pPr>
            <a:r>
              <a:rPr lang="en" b="1">
                <a:solidFill>
                  <a:srgbClr val="F1C232"/>
                </a:solidFill>
              </a:rPr>
              <a:t>Peru Goal #2 </a:t>
            </a:r>
          </a:p>
          <a:p>
            <a:pPr lvl="0" rtl="0">
              <a:spcBef>
                <a:spcPts val="0"/>
              </a:spcBef>
              <a:buNone/>
            </a:pPr>
            <a:endParaRPr sz="1600" b="1" dirty="0">
              <a:solidFill>
                <a:srgbClr val="000000"/>
              </a:solidFill>
            </a:endParaRPr>
          </a:p>
          <a:p>
            <a:pPr lvl="0" rtl="0">
              <a:spcBef>
                <a:spcPts val="0"/>
              </a:spcBef>
              <a:buNone/>
            </a:pPr>
            <a:r>
              <a:rPr lang="en" sz="1600" b="1">
                <a:solidFill>
                  <a:srgbClr val="000000"/>
                </a:solidFill>
              </a:rPr>
              <a:t>The initial net enrollment for primary education is good (over 90%) but there is a big problem of dropouts.  There is more drop outs in the rural areas than the urban</a:t>
            </a:r>
          </a:p>
          <a:p>
            <a:pPr lvl="0" rtl="0">
              <a:spcBef>
                <a:spcPts val="0"/>
              </a:spcBef>
              <a:buNone/>
            </a:pPr>
            <a:r>
              <a:rPr lang="en" sz="1600" b="1">
                <a:solidFill>
                  <a:srgbClr val="000000"/>
                </a:solidFill>
              </a:rPr>
              <a:t>By the time they reach secondary education the enrollment is at 42% thats a drop of 48 percentage points. </a:t>
            </a:r>
          </a:p>
          <a:p>
            <a:pPr>
              <a:spcBef>
                <a:spcPts val="0"/>
              </a:spcBef>
              <a:buNone/>
            </a:pPr>
            <a:r>
              <a:rPr lang="en" sz="1600" b="1">
                <a:solidFill>
                  <a:srgbClr val="000000"/>
                </a:solidFill>
              </a:rPr>
              <a:t>The literacy rate is at 85%</a:t>
            </a:r>
          </a:p>
        </p:txBody>
      </p:sp>
      <p:sp>
        <p:nvSpPr>
          <p:cNvPr id="58" name="Shape 58"/>
          <p:cNvSpPr txBox="1">
            <a:spLocks noGrp="1"/>
          </p:cNvSpPr>
          <p:nvPr>
            <p:ph type="body" idx="2"/>
          </p:nvPr>
        </p:nvSpPr>
        <p:spPr>
          <a:xfrm>
            <a:off x="4692275" y="695000"/>
            <a:ext cx="3994500" cy="4448400"/>
          </a:xfrm>
          <a:prstGeom prst="rect">
            <a:avLst/>
          </a:prstGeom>
          <a:ln>
            <a:noFill/>
          </a:ln>
        </p:spPr>
        <p:txBody>
          <a:bodyPr lIns="91425" tIns="91425" rIns="91425" bIns="91425" anchor="t" anchorCtr="0">
            <a:noAutofit/>
          </a:bodyPr>
          <a:lstStyle/>
          <a:p>
            <a:pPr lvl="0" rtl="0">
              <a:spcBef>
                <a:spcPts val="0"/>
              </a:spcBef>
              <a:buNone/>
            </a:pPr>
            <a:r>
              <a:rPr lang="en" sz="2400" b="1">
                <a:solidFill>
                  <a:srgbClr val="F1C232"/>
                </a:solidFill>
              </a:rPr>
              <a:t>Central African Republic Goal #2</a:t>
            </a:r>
          </a:p>
          <a:p>
            <a:pPr lvl="0" rtl="0">
              <a:spcBef>
                <a:spcPts val="0"/>
              </a:spcBef>
              <a:buNone/>
            </a:pPr>
            <a:r>
              <a:rPr lang="en" sz="1600" b="1"/>
              <a:t>One in three students enrolled in a primary school will drop out. </a:t>
            </a:r>
          </a:p>
          <a:p>
            <a:pPr lvl="0" rtl="0">
              <a:spcBef>
                <a:spcPts val="0"/>
              </a:spcBef>
              <a:buNone/>
            </a:pPr>
            <a:r>
              <a:rPr lang="en" sz="1600" b="1"/>
              <a:t>Girls are more likely to drop out than boys </a:t>
            </a:r>
          </a:p>
          <a:p>
            <a:pPr marL="0" lvl="0" indent="0" rtl="0">
              <a:spcBef>
                <a:spcPts val="0"/>
              </a:spcBef>
              <a:buNone/>
            </a:pPr>
            <a:r>
              <a:rPr lang="en" sz="1600" b="1"/>
              <a:t>Reasons include late entry, poverty, poor quality of education and a lack of awareness of the importance of schools. </a:t>
            </a:r>
          </a:p>
          <a:p>
            <a:pPr marL="0" lvl="0" indent="0" rtl="0">
              <a:spcBef>
                <a:spcPts val="0"/>
              </a:spcBef>
              <a:buNone/>
            </a:pPr>
            <a:r>
              <a:rPr lang="en" sz="1600" b="1"/>
              <a:t>Some 30 per cent of students with six years of schooling cannot read a sentence,</a:t>
            </a:r>
          </a:p>
          <a:p>
            <a:pPr marL="0" lvl="0" indent="0" rtl="0">
              <a:spcBef>
                <a:spcPts val="0"/>
              </a:spcBef>
              <a:buNone/>
            </a:pPr>
            <a:r>
              <a:rPr lang="en" sz="1600" b="1"/>
              <a:t>The Literacy rate is at 55.2%</a:t>
            </a:r>
            <a:r>
              <a:rPr lang="en" sz="1600" b="1">
                <a:solidFill>
                  <a:srgbClr val="F1C232"/>
                </a:solidFill>
              </a:rPr>
              <a:t> </a:t>
            </a:r>
          </a:p>
          <a:p>
            <a:pPr marL="0" lvl="0" indent="0" rtl="0">
              <a:spcBef>
                <a:spcPts val="0"/>
              </a:spcBef>
              <a:buNone/>
            </a:pPr>
            <a:endParaRPr sz="1400" dirty="0">
              <a:solidFill>
                <a:schemeClr val="dk2"/>
              </a:solidFill>
            </a:endParaRPr>
          </a:p>
          <a:p>
            <a:pPr marL="0" lvl="0" indent="0" rtl="0">
              <a:spcBef>
                <a:spcPts val="0"/>
              </a:spcBef>
              <a:buNone/>
            </a:pPr>
            <a:endParaRPr dirty="0"/>
          </a:p>
          <a:p>
            <a:pPr>
              <a:spcBef>
                <a:spcPts val="0"/>
              </a:spcBef>
              <a:buNone/>
            </a:pPr>
            <a:endParaRPr dirty="0"/>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p:tgtEl>
                                          <p:spTgt spid="56"/>
                                        </p:tgtEl>
                                        <p:attrNameLst>
                                          <p:attrName>ppt_x</p:attrName>
                                        </p:attrNameLst>
                                      </p:cBhvr>
                                      <p:tavLst>
                                        <p:tav tm="0">
                                          <p:val>
                                            <p:strVal val="#ppt_x-1"/>
                                          </p:val>
                                        </p:tav>
                                        <p:tav tm="100000">
                                          <p:val>
                                            <p:strVal val="#ppt_x"/>
                                          </p:val>
                                        </p:tav>
                                      </p:tavLst>
                                    </p:anim>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additive="base">
                                        <p:cTn id="11" dur="1000"/>
                                        <p:tgtEl>
                                          <p:spTgt spid="57"/>
                                        </p:tgtEl>
                                        <p:attrNameLst>
                                          <p:attrName>ppt_w</p:attrName>
                                        </p:attrNameLst>
                                      </p:cBhvr>
                                      <p:tavLst>
                                        <p:tav tm="0">
                                          <p:val>
                                            <p:strVal val="0"/>
                                          </p:val>
                                        </p:tav>
                                        <p:tav tm="100000">
                                          <p:val>
                                            <p:strVal val="#ppt_w"/>
                                          </p:val>
                                        </p:tav>
                                      </p:tavLst>
                                    </p:anim>
                                    <p:anim calcmode="lin" valueType="num">
                                      <p:cBhvr additive="base">
                                        <p:cTn id="12" dur="1000"/>
                                        <p:tgtEl>
                                          <p:spTgt spid="57"/>
                                        </p:tgtEl>
                                        <p:attrNameLst>
                                          <p:attrName>ppt_h</p:attrName>
                                        </p:attrNameLst>
                                      </p:cBhvr>
                                      <p:tavLst>
                                        <p:tav tm="0">
                                          <p:val>
                                            <p:strVal val="0"/>
                                          </p:val>
                                        </p:tav>
                                        <p:tav tm="100000">
                                          <p:val>
                                            <p:strVal val="#ppt_h"/>
                                          </p:val>
                                        </p:tav>
                                      </p:tavLst>
                                    </p:anim>
                                  </p:childTnLst>
                                </p:cTn>
                              </p:par>
                            </p:childTnLst>
                          </p:cTn>
                        </p:par>
                        <p:par>
                          <p:cTn id="13" fill="hold">
                            <p:stCondLst>
                              <p:cond delay="2000"/>
                            </p:stCondLst>
                            <p:childTnLst>
                              <p:par>
                                <p:cTn id="14" presetID="23" presetClass="entr" presetSubtype="16" fill="hold" nodeType="afterEffect">
                                  <p:stCondLst>
                                    <p:cond delay="0"/>
                                  </p:stCondLst>
                                  <p:childTnLst>
                                    <p:set>
                                      <p:cBhvr>
                                        <p:cTn id="15" dur="1" fill="hold">
                                          <p:stCondLst>
                                            <p:cond delay="0"/>
                                          </p:stCondLst>
                                        </p:cTn>
                                        <p:tgtEl>
                                          <p:spTgt spid="58"/>
                                        </p:tgtEl>
                                        <p:attrNameLst>
                                          <p:attrName>style.visibility</p:attrName>
                                        </p:attrNameLst>
                                      </p:cBhvr>
                                      <p:to>
                                        <p:strVal val="visible"/>
                                      </p:to>
                                    </p:set>
                                    <p:anim calcmode="lin" valueType="num">
                                      <p:cBhvr additive="base">
                                        <p:cTn id="16" dur="1000"/>
                                        <p:tgtEl>
                                          <p:spTgt spid="58"/>
                                        </p:tgtEl>
                                        <p:attrNameLst>
                                          <p:attrName>ppt_w</p:attrName>
                                        </p:attrNameLst>
                                      </p:cBhvr>
                                      <p:tavLst>
                                        <p:tav tm="0">
                                          <p:val>
                                            <p:strVal val="0"/>
                                          </p:val>
                                        </p:tav>
                                        <p:tav tm="100000">
                                          <p:val>
                                            <p:strVal val="#ppt_w"/>
                                          </p:val>
                                        </p:tav>
                                      </p:tavLst>
                                    </p:anim>
                                    <p:anim calcmode="lin" valueType="num">
                                      <p:cBhvr additive="base">
                                        <p:cTn id="17" dur="1000"/>
                                        <p:tgtEl>
                                          <p:spTgt spid="58"/>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pic>
        <p:nvPicPr>
          <p:cNvPr id="63" name="Shape 63"/>
          <p:cNvPicPr preferRelativeResize="0"/>
          <p:nvPr/>
        </p:nvPicPr>
        <p:blipFill>
          <a:blip r:embed="rId3"/>
          <a:stretch>
            <a:fillRect/>
          </a:stretch>
        </p:blipFill>
        <p:spPr>
          <a:xfrm>
            <a:off x="0" y="-214325"/>
            <a:ext cx="9144000" cy="5572142"/>
          </a:xfrm>
          <a:prstGeom prst="rect">
            <a:avLst/>
          </a:prstGeom>
          <a:noFill/>
          <a:ln>
            <a:noFill/>
          </a:ln>
        </p:spPr>
      </p:pic>
      <p:sp>
        <p:nvSpPr>
          <p:cNvPr id="64" name="Shape 64"/>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r>
              <a:rPr lang="en">
                <a:solidFill>
                  <a:schemeClr val="lt1"/>
                </a:solidFill>
              </a:rPr>
              <a:t>Promote Gender Equality and Empower Women</a:t>
            </a:r>
          </a:p>
        </p:txBody>
      </p:sp>
      <p:sp>
        <p:nvSpPr>
          <p:cNvPr id="65" name="Shape 65"/>
          <p:cNvSpPr txBox="1">
            <a:spLocks noGrp="1"/>
          </p:cNvSpPr>
          <p:nvPr>
            <p:ph type="body" idx="1"/>
          </p:nvPr>
        </p:nvSpPr>
        <p:spPr>
          <a:xfrm>
            <a:off x="457200" y="1200150"/>
            <a:ext cx="3994500" cy="3725699"/>
          </a:xfrm>
          <a:prstGeom prst="rect">
            <a:avLst/>
          </a:prstGeom>
        </p:spPr>
        <p:txBody>
          <a:bodyPr lIns="91425" tIns="91425" rIns="91425" bIns="91425" anchor="t" anchorCtr="0">
            <a:noAutofit/>
          </a:bodyPr>
          <a:lstStyle/>
          <a:p>
            <a:pPr lvl="0" rtl="0">
              <a:spcBef>
                <a:spcPts val="0"/>
              </a:spcBef>
              <a:buNone/>
            </a:pPr>
            <a:r>
              <a:rPr lang="en">
                <a:solidFill>
                  <a:schemeClr val="lt1"/>
                </a:solidFill>
              </a:rPr>
              <a:t>What does this mean?</a:t>
            </a:r>
          </a:p>
          <a:p>
            <a:pPr>
              <a:spcBef>
                <a:spcPts val="0"/>
              </a:spcBef>
              <a:buNone/>
            </a:pPr>
            <a:r>
              <a:rPr lang="en" sz="1600">
                <a:solidFill>
                  <a:schemeClr val="lt1"/>
                </a:solidFill>
              </a:rPr>
              <a:t>The goal of the third Millennium Development Goal is to eliminate gender disparity in primary and secondary education preferably by 2005 and in all levels of education and state no later than 2015. We want to promote initiatives that strengthen capacities of women and encourage state policies in favor of it</a:t>
            </a:r>
          </a:p>
        </p:txBody>
      </p:sp>
      <p:sp>
        <p:nvSpPr>
          <p:cNvPr id="66" name="Shape 66"/>
          <p:cNvSpPr txBox="1">
            <a:spLocks noGrp="1"/>
          </p:cNvSpPr>
          <p:nvPr>
            <p:ph type="body" idx="2"/>
          </p:nvPr>
        </p:nvSpPr>
        <p:spPr>
          <a:xfrm>
            <a:off x="4692298" y="1200150"/>
            <a:ext cx="3994500" cy="3725699"/>
          </a:xfrm>
          <a:prstGeom prst="rect">
            <a:avLst/>
          </a:prstGeom>
        </p:spPr>
        <p:txBody>
          <a:bodyPr lIns="91425" tIns="91425" rIns="91425" bIns="91425" anchor="t" anchorCtr="0">
            <a:noAutofit/>
          </a:bodyPr>
          <a:lstStyle/>
          <a:p>
            <a:pPr lvl="0" rtl="0">
              <a:spcBef>
                <a:spcPts val="0"/>
              </a:spcBef>
              <a:buNone/>
            </a:pPr>
            <a:r>
              <a:rPr lang="en">
                <a:solidFill>
                  <a:schemeClr val="lt1"/>
                </a:solidFill>
              </a:rPr>
              <a:t>Peru:</a:t>
            </a:r>
          </a:p>
          <a:p>
            <a:pPr lvl="0" rtl="0">
              <a:spcBef>
                <a:spcPts val="0"/>
              </a:spcBef>
              <a:buNone/>
            </a:pPr>
            <a:r>
              <a:rPr lang="en" sz="1600">
                <a:solidFill>
                  <a:schemeClr val="lt1"/>
                </a:solidFill>
              </a:rPr>
              <a:t>Peru has also completed this goal and are continuing to strive for better equality.</a:t>
            </a:r>
          </a:p>
          <a:p>
            <a:pPr lvl="0" rtl="0">
              <a:spcBef>
                <a:spcPts val="0"/>
              </a:spcBef>
              <a:buNone/>
            </a:pPr>
            <a:r>
              <a:rPr lang="en" sz="1600">
                <a:solidFill>
                  <a:schemeClr val="lt1"/>
                </a:solidFill>
              </a:rPr>
              <a:t>Peru has a higher percentage of women in politics than Central African Republic.  </a:t>
            </a:r>
          </a:p>
          <a:p>
            <a:pPr>
              <a:spcBef>
                <a:spcPts val="0"/>
              </a:spcBef>
              <a:buNone/>
            </a:pPr>
            <a:r>
              <a:rPr lang="en">
                <a:solidFill>
                  <a:schemeClr val="lt1"/>
                </a:solidFill>
              </a:rPr>
              <a:t>Central African Republic: </a:t>
            </a:r>
            <a:r>
              <a:rPr lang="en" sz="1400">
                <a:solidFill>
                  <a:schemeClr val="lt1"/>
                </a:solidFill>
              </a:rPr>
              <a:t>The CAR is not yet in place to meeting this goal, however it is hoped and expeted that by 2015 they will reach this goal. The ratio between men and women is slowly equalling out.</a:t>
            </a: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64"/>
                                        </p:tgtEl>
                                        <p:attrNameLst>
                                          <p:attrName>style.visibility</p:attrName>
                                        </p:attrNameLst>
                                      </p:cBhvr>
                                      <p:to>
                                        <p:strVal val="visible"/>
                                      </p:to>
                                    </p:set>
                                    <p:anim calcmode="lin" valueType="num">
                                      <p:cBhvr additive="base">
                                        <p:cTn id="7" dur="1000"/>
                                        <p:tgtEl>
                                          <p:spTgt spid="64"/>
                                        </p:tgtEl>
                                        <p:attrNameLst>
                                          <p:attrName>ppt_x</p:attrName>
                                        </p:attrNameLst>
                                      </p:cBhvr>
                                      <p:tavLst>
                                        <p:tav tm="0">
                                          <p:val>
                                            <p:strVal val="#ppt_x-1"/>
                                          </p:val>
                                        </p:tav>
                                        <p:tav tm="100000">
                                          <p:val>
                                            <p:strVal val="#ppt_x"/>
                                          </p:val>
                                        </p:tav>
                                      </p:tavLst>
                                    </p:anim>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1000"/>
                                        <p:tgtEl>
                                          <p:spTgt spid="65"/>
                                        </p:tgtEl>
                                        <p:attrNameLst>
                                          <p:attrName>ppt_w</p:attrName>
                                        </p:attrNameLst>
                                      </p:cBhvr>
                                      <p:tavLst>
                                        <p:tav tm="0">
                                          <p:val>
                                            <p:strVal val="0"/>
                                          </p:val>
                                        </p:tav>
                                        <p:tav tm="100000">
                                          <p:val>
                                            <p:strVal val="#ppt_w"/>
                                          </p:val>
                                        </p:tav>
                                      </p:tavLst>
                                    </p:anim>
                                    <p:anim calcmode="lin" valueType="num">
                                      <p:cBhvr additive="base">
                                        <p:cTn id="12" dur="1000"/>
                                        <p:tgtEl>
                                          <p:spTgt spid="65"/>
                                        </p:tgtEl>
                                        <p:attrNameLst>
                                          <p:attrName>ppt_h</p:attrName>
                                        </p:attrNameLst>
                                      </p:cBhvr>
                                      <p:tavLst>
                                        <p:tav tm="0">
                                          <p:val>
                                            <p:strVal val="0"/>
                                          </p:val>
                                        </p:tav>
                                        <p:tav tm="100000">
                                          <p:val>
                                            <p:strVal val="#ppt_h"/>
                                          </p:val>
                                        </p:tav>
                                      </p:tavLst>
                                    </p:anim>
                                  </p:childTnLst>
                                </p:cTn>
                              </p:par>
                            </p:childTnLst>
                          </p:cTn>
                        </p:par>
                        <p:par>
                          <p:cTn id="13" fill="hold">
                            <p:stCondLst>
                              <p:cond delay="2000"/>
                            </p:stCondLst>
                            <p:childTnLst>
                              <p:par>
                                <p:cTn id="14" presetID="23" presetClass="entr" presetSubtype="16" fill="hold" nodeType="afterEffect">
                                  <p:stCondLst>
                                    <p:cond delay="0"/>
                                  </p:stCondLst>
                                  <p:childTnLst>
                                    <p:set>
                                      <p:cBhvr>
                                        <p:cTn id="15" dur="1" fill="hold">
                                          <p:stCondLst>
                                            <p:cond delay="0"/>
                                          </p:stCondLst>
                                        </p:cTn>
                                        <p:tgtEl>
                                          <p:spTgt spid="66"/>
                                        </p:tgtEl>
                                        <p:attrNameLst>
                                          <p:attrName>style.visibility</p:attrName>
                                        </p:attrNameLst>
                                      </p:cBhvr>
                                      <p:to>
                                        <p:strVal val="visible"/>
                                      </p:to>
                                    </p:set>
                                    <p:anim calcmode="lin" valueType="num">
                                      <p:cBhvr additive="base">
                                        <p:cTn id="16" dur="1000"/>
                                        <p:tgtEl>
                                          <p:spTgt spid="66"/>
                                        </p:tgtEl>
                                        <p:attrNameLst>
                                          <p:attrName>ppt_w</p:attrName>
                                        </p:attrNameLst>
                                      </p:cBhvr>
                                      <p:tavLst>
                                        <p:tav tm="0">
                                          <p:val>
                                            <p:strVal val="0"/>
                                          </p:val>
                                        </p:tav>
                                        <p:tav tm="100000">
                                          <p:val>
                                            <p:strVal val="#ppt_w"/>
                                          </p:val>
                                        </p:tav>
                                      </p:tavLst>
                                    </p:anim>
                                    <p:anim calcmode="lin" valueType="num">
                                      <p:cBhvr additive="base">
                                        <p:cTn id="17" dur="1000"/>
                                        <p:tgtEl>
                                          <p:spTgt spid="66"/>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pic>
        <p:nvPicPr>
          <p:cNvPr id="79" name="Shape 79"/>
          <p:cNvPicPr preferRelativeResize="0"/>
          <p:nvPr/>
        </p:nvPicPr>
        <p:blipFill>
          <a:blip r:embed="rId3"/>
          <a:stretch>
            <a:fillRect/>
          </a:stretch>
        </p:blipFill>
        <p:spPr>
          <a:xfrm>
            <a:off x="0" y="-476250"/>
            <a:ext cx="9143999" cy="6095999"/>
          </a:xfrm>
          <a:prstGeom prst="rect">
            <a:avLst/>
          </a:prstGeom>
          <a:noFill/>
          <a:ln>
            <a:noFill/>
          </a:ln>
        </p:spPr>
      </p:pic>
      <p:sp>
        <p:nvSpPr>
          <p:cNvPr id="80" name="Shape 80"/>
          <p:cNvSpPr txBox="1">
            <a:spLocks noGrp="1"/>
          </p:cNvSpPr>
          <p:nvPr>
            <p:ph type="title"/>
          </p:nvPr>
        </p:nvSpPr>
        <p:spPr>
          <a:xfrm>
            <a:off x="242725" y="-234296"/>
            <a:ext cx="8229600" cy="857400"/>
          </a:xfrm>
          <a:prstGeom prst="rect">
            <a:avLst/>
          </a:prstGeom>
        </p:spPr>
        <p:txBody>
          <a:bodyPr lIns="91425" tIns="91425" rIns="91425" bIns="91425" anchor="b" anchorCtr="0">
            <a:noAutofit/>
          </a:bodyPr>
          <a:lstStyle/>
          <a:p>
            <a:pPr lvl="0" rtl="0">
              <a:spcBef>
                <a:spcPts val="0"/>
              </a:spcBef>
              <a:buClr>
                <a:schemeClr val="dk1"/>
              </a:buClr>
              <a:buSzPct val="30555"/>
              <a:buFont typeface="Arial"/>
              <a:buNone/>
            </a:pPr>
            <a:r>
              <a:rPr lang="en"/>
              <a:t> </a:t>
            </a:r>
          </a:p>
          <a:p>
            <a:pPr>
              <a:spcBef>
                <a:spcPts val="0"/>
              </a:spcBef>
              <a:buNone/>
            </a:pPr>
            <a:r>
              <a:rPr lang="en">
                <a:solidFill>
                  <a:srgbClr val="F1C232"/>
                </a:solidFill>
              </a:rPr>
              <a:t>Reduce Child Mortality</a:t>
            </a:r>
          </a:p>
        </p:txBody>
      </p:sp>
      <p:sp>
        <p:nvSpPr>
          <p:cNvPr id="81" name="Shape 81"/>
          <p:cNvSpPr txBox="1">
            <a:spLocks noGrp="1"/>
          </p:cNvSpPr>
          <p:nvPr>
            <p:ph type="body" idx="1"/>
          </p:nvPr>
        </p:nvSpPr>
        <p:spPr>
          <a:xfrm>
            <a:off x="355625" y="1200150"/>
            <a:ext cx="4197599" cy="3725699"/>
          </a:xfrm>
          <a:prstGeom prst="rect">
            <a:avLst/>
          </a:prstGeom>
        </p:spPr>
        <p:txBody>
          <a:bodyPr lIns="91425" tIns="91425" rIns="91425" bIns="91425" anchor="t" anchorCtr="0">
            <a:noAutofit/>
          </a:bodyPr>
          <a:lstStyle/>
          <a:p>
            <a:pPr lvl="0" rtl="0">
              <a:spcBef>
                <a:spcPts val="0"/>
              </a:spcBef>
              <a:buNone/>
            </a:pPr>
            <a:r>
              <a:rPr lang="en" b="1">
                <a:solidFill>
                  <a:srgbClr val="F1C232"/>
                </a:solidFill>
              </a:rPr>
              <a:t>What does this mean?</a:t>
            </a:r>
          </a:p>
          <a:p>
            <a:pPr>
              <a:spcBef>
                <a:spcPts val="0"/>
              </a:spcBef>
              <a:buNone/>
            </a:pPr>
            <a:r>
              <a:rPr lang="en" sz="1700" b="1">
                <a:solidFill>
                  <a:srgbClr val="F1C232"/>
                </a:solidFill>
              </a:rPr>
              <a:t>The goal of the fourth Millennium Development Goal is to reduce by two thirds by 2015, mortality of children under five. According to the 2012 MDG Report in the last twenty years, in five of the nine regions in the developing world, is able to reduce by more than 50% mortality of children under 5 years.</a:t>
            </a:r>
          </a:p>
        </p:txBody>
      </p:sp>
      <p:sp>
        <p:nvSpPr>
          <p:cNvPr id="82" name="Shape 82"/>
          <p:cNvSpPr txBox="1">
            <a:spLocks noGrp="1"/>
          </p:cNvSpPr>
          <p:nvPr>
            <p:ph type="body" idx="2"/>
          </p:nvPr>
        </p:nvSpPr>
        <p:spPr>
          <a:xfrm>
            <a:off x="4997073" y="1200150"/>
            <a:ext cx="3994500" cy="3725699"/>
          </a:xfrm>
          <a:prstGeom prst="rect">
            <a:avLst/>
          </a:prstGeom>
        </p:spPr>
        <p:txBody>
          <a:bodyPr lIns="91425" tIns="91425" rIns="91425" bIns="91425" anchor="t" anchorCtr="0">
            <a:noAutofit/>
          </a:bodyPr>
          <a:lstStyle/>
          <a:p>
            <a:pPr lvl="0" rtl="0">
              <a:spcBef>
                <a:spcPts val="0"/>
              </a:spcBef>
              <a:buNone/>
            </a:pPr>
            <a:r>
              <a:rPr lang="en" b="1">
                <a:solidFill>
                  <a:srgbClr val="F1C232"/>
                </a:solidFill>
              </a:rPr>
              <a:t>Peru:</a:t>
            </a:r>
          </a:p>
          <a:p>
            <a:pPr lvl="0" rtl="0">
              <a:spcBef>
                <a:spcPts val="0"/>
              </a:spcBef>
              <a:buNone/>
            </a:pPr>
            <a:r>
              <a:rPr lang="en" sz="1600" b="1">
                <a:solidFill>
                  <a:srgbClr val="F1C232"/>
                </a:solidFill>
              </a:rPr>
              <a:t>I think is doing good they have improved 70% in the last twenty years. I think that they will reach their goal by 2015. </a:t>
            </a:r>
          </a:p>
          <a:p>
            <a:pPr>
              <a:spcBef>
                <a:spcPts val="0"/>
              </a:spcBef>
              <a:buNone/>
            </a:pPr>
            <a:r>
              <a:rPr lang="en">
                <a:solidFill>
                  <a:srgbClr val="F1C232"/>
                </a:solidFill>
              </a:rPr>
              <a:t>Central African Republic: </a:t>
            </a:r>
            <a:r>
              <a:rPr lang="en" sz="1800" b="1">
                <a:solidFill>
                  <a:srgbClr val="F1C232"/>
                </a:solidFill>
              </a:rPr>
              <a:t>Althuogh rates have been decreasing for child mortality at a total of 47% is very unlikely that they will reach their goals by 2015.</a:t>
            </a: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80"/>
                                        </p:tgtEl>
                                        <p:attrNameLst>
                                          <p:attrName>style.visibility</p:attrName>
                                        </p:attrNameLst>
                                      </p:cBhvr>
                                      <p:to>
                                        <p:strVal val="visible"/>
                                      </p:to>
                                    </p:set>
                                    <p:anim calcmode="lin" valueType="num">
                                      <p:cBhvr additive="base">
                                        <p:cTn id="7" dur="1000"/>
                                        <p:tgtEl>
                                          <p:spTgt spid="80"/>
                                        </p:tgtEl>
                                        <p:attrNameLst>
                                          <p:attrName>ppt_x</p:attrName>
                                        </p:attrNameLst>
                                      </p:cBhvr>
                                      <p:tavLst>
                                        <p:tav tm="0">
                                          <p:val>
                                            <p:strVal val="#ppt_x-1"/>
                                          </p:val>
                                        </p:tav>
                                        <p:tav tm="100000">
                                          <p:val>
                                            <p:strVal val="#ppt_x"/>
                                          </p:val>
                                        </p:tav>
                                      </p:tavLst>
                                    </p:anim>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nodeType="clickEffect">
                                  <p:stCondLst>
                                    <p:cond delay="0"/>
                                  </p:stCondLst>
                                  <p:childTnLst>
                                    <p:set>
                                      <p:cBhvr>
                                        <p:cTn id="11" dur="1" fill="hold">
                                          <p:stCondLst>
                                            <p:cond delay="0"/>
                                          </p:stCondLst>
                                        </p:cTn>
                                        <p:tgtEl>
                                          <p:spTgt spid="81"/>
                                        </p:tgtEl>
                                        <p:attrNameLst>
                                          <p:attrName>style.visibility</p:attrName>
                                        </p:attrNameLst>
                                      </p:cBhvr>
                                      <p:to>
                                        <p:strVal val="visible"/>
                                      </p:to>
                                    </p:set>
                                    <p:anim calcmode="lin" valueType="num">
                                      <p:cBhvr additive="base">
                                        <p:cTn id="12" dur="1000"/>
                                        <p:tgtEl>
                                          <p:spTgt spid="81"/>
                                        </p:tgtEl>
                                        <p:attrNameLst>
                                          <p:attrName>ppt_w</p:attrName>
                                        </p:attrNameLst>
                                      </p:cBhvr>
                                      <p:tavLst>
                                        <p:tav tm="0">
                                          <p:val>
                                            <p:strVal val="0"/>
                                          </p:val>
                                        </p:tav>
                                        <p:tav tm="100000">
                                          <p:val>
                                            <p:strVal val="#ppt_w"/>
                                          </p:val>
                                        </p:tav>
                                      </p:tavLst>
                                    </p:anim>
                                    <p:anim calcmode="lin" valueType="num">
                                      <p:cBhvr additive="base">
                                        <p:cTn id="13" dur="1000"/>
                                        <p:tgtEl>
                                          <p:spTgt spid="81"/>
                                        </p:tgtEl>
                                        <p:attrNameLst>
                                          <p:attrName>ppt_h</p:attrName>
                                        </p:attrNameLst>
                                      </p:cBhvr>
                                      <p:tavLst>
                                        <p:tav tm="0">
                                          <p:val>
                                            <p:strVal val="0"/>
                                          </p:val>
                                        </p:tav>
                                        <p:tav tm="100000">
                                          <p:val>
                                            <p:strVal val="#ppt_h"/>
                                          </p:val>
                                        </p:tav>
                                      </p:tavLst>
                                    </p:anim>
                                  </p:childTnLst>
                                </p:cTn>
                              </p:par>
                            </p:childTnLst>
                          </p:cTn>
                        </p:par>
                        <p:par>
                          <p:cTn id="14" fill="hold">
                            <p:stCondLst>
                              <p:cond delay="1000"/>
                            </p:stCondLst>
                            <p:childTnLst>
                              <p:par>
                                <p:cTn id="15" presetID="23" presetClass="entr" presetSubtype="16" fill="hold"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additive="base">
                                        <p:cTn id="17" dur="1000"/>
                                        <p:tgtEl>
                                          <p:spTgt spid="82"/>
                                        </p:tgtEl>
                                        <p:attrNameLst>
                                          <p:attrName>ppt_w</p:attrName>
                                        </p:attrNameLst>
                                      </p:cBhvr>
                                      <p:tavLst>
                                        <p:tav tm="0">
                                          <p:val>
                                            <p:strVal val="0"/>
                                          </p:val>
                                        </p:tav>
                                        <p:tav tm="100000">
                                          <p:val>
                                            <p:strVal val="#ppt_w"/>
                                          </p:val>
                                        </p:tav>
                                      </p:tavLst>
                                    </p:anim>
                                    <p:anim calcmode="lin" valueType="num">
                                      <p:cBhvr additive="base">
                                        <p:cTn id="18" dur="1000"/>
                                        <p:tgtEl>
                                          <p:spTgt spid="82"/>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pic>
        <p:nvPicPr>
          <p:cNvPr id="87" name="Shape 87"/>
          <p:cNvPicPr preferRelativeResize="0"/>
          <p:nvPr/>
        </p:nvPicPr>
        <p:blipFill>
          <a:blip r:embed="rId3"/>
          <a:stretch>
            <a:fillRect/>
          </a:stretch>
        </p:blipFill>
        <p:spPr>
          <a:xfrm>
            <a:off x="0" y="-476250"/>
            <a:ext cx="9143999" cy="6095999"/>
          </a:xfrm>
          <a:prstGeom prst="rect">
            <a:avLst/>
          </a:prstGeom>
          <a:noFill/>
          <a:ln>
            <a:noFill/>
          </a:ln>
        </p:spPr>
      </p:pic>
      <p:sp>
        <p:nvSpPr>
          <p:cNvPr id="88" name="Shape 88"/>
          <p:cNvSpPr txBox="1">
            <a:spLocks noGrp="1"/>
          </p:cNvSpPr>
          <p:nvPr>
            <p:ph type="title"/>
          </p:nvPr>
        </p:nvSpPr>
        <p:spPr>
          <a:xfrm>
            <a:off x="101600" y="3"/>
            <a:ext cx="8229600" cy="857400"/>
          </a:xfrm>
          <a:prstGeom prst="rect">
            <a:avLst/>
          </a:prstGeom>
        </p:spPr>
        <p:txBody>
          <a:bodyPr lIns="91425" tIns="91425" rIns="91425" bIns="91425" anchor="b" anchorCtr="0">
            <a:noAutofit/>
          </a:bodyPr>
          <a:lstStyle/>
          <a:p>
            <a:pPr>
              <a:spcBef>
                <a:spcPts val="0"/>
              </a:spcBef>
              <a:buNone/>
            </a:pPr>
            <a:r>
              <a:rPr lang="en">
                <a:solidFill>
                  <a:srgbClr val="FFD966"/>
                </a:solidFill>
              </a:rPr>
              <a:t>Reduce Child Mortality</a:t>
            </a:r>
            <a:r>
              <a:rPr lang="en">
                <a:solidFill>
                  <a:srgbClr val="000000"/>
                </a:solidFill>
              </a:rPr>
              <a:t> </a:t>
            </a:r>
          </a:p>
        </p:txBody>
      </p:sp>
      <p:sp>
        <p:nvSpPr>
          <p:cNvPr id="89" name="Shape 89"/>
          <p:cNvSpPr txBox="1">
            <a:spLocks noGrp="1"/>
          </p:cNvSpPr>
          <p:nvPr>
            <p:ph type="body" idx="1"/>
          </p:nvPr>
        </p:nvSpPr>
        <p:spPr>
          <a:xfrm>
            <a:off x="457200" y="1200150"/>
            <a:ext cx="3994500" cy="3725699"/>
          </a:xfrm>
          <a:prstGeom prst="rect">
            <a:avLst/>
          </a:prstGeom>
        </p:spPr>
        <p:txBody>
          <a:bodyPr lIns="91425" tIns="91425" rIns="91425" bIns="91425" anchor="t" anchorCtr="0">
            <a:noAutofit/>
          </a:bodyPr>
          <a:lstStyle/>
          <a:p>
            <a:pPr lvl="0" rtl="0">
              <a:spcBef>
                <a:spcPts val="0"/>
              </a:spcBef>
              <a:buNone/>
            </a:pPr>
            <a:r>
              <a:rPr lang="en" b="1">
                <a:solidFill>
                  <a:srgbClr val="000000"/>
                </a:solidFill>
              </a:rPr>
              <a:t>Peru Goal # 4</a:t>
            </a:r>
          </a:p>
          <a:p>
            <a:pPr lvl="0" rtl="0">
              <a:spcBef>
                <a:spcPts val="0"/>
              </a:spcBef>
              <a:buNone/>
            </a:pPr>
            <a:r>
              <a:rPr lang="en" sz="1600" b="1">
                <a:solidFill>
                  <a:srgbClr val="000000"/>
                </a:solidFill>
              </a:rPr>
              <a:t>For children under five, in 2010, the mortality rate was 23 deaths of children under five per thousand live births. This rate was reduced by 70.5% from 1991</a:t>
            </a:r>
          </a:p>
          <a:p>
            <a:pPr>
              <a:spcBef>
                <a:spcPts val="0"/>
              </a:spcBef>
              <a:buNone/>
            </a:pPr>
            <a:r>
              <a:rPr lang="en" sz="1600" b="1">
                <a:solidFill>
                  <a:srgbClr val="000000"/>
                </a:solidFill>
              </a:rPr>
              <a:t>There is a large difference however between the more impoverished parts of peru and the richer parts. The impoverished does not have the same amount of coverage and thus more of the deaths result from there. </a:t>
            </a:r>
          </a:p>
        </p:txBody>
      </p:sp>
      <p:sp>
        <p:nvSpPr>
          <p:cNvPr id="90" name="Shape 90"/>
          <p:cNvSpPr txBox="1">
            <a:spLocks noGrp="1"/>
          </p:cNvSpPr>
          <p:nvPr>
            <p:ph type="body" idx="2"/>
          </p:nvPr>
        </p:nvSpPr>
        <p:spPr>
          <a:xfrm>
            <a:off x="4680998" y="1200150"/>
            <a:ext cx="3994500" cy="3725699"/>
          </a:xfrm>
          <a:prstGeom prst="rect">
            <a:avLst/>
          </a:prstGeom>
        </p:spPr>
        <p:txBody>
          <a:bodyPr lIns="91425" tIns="91425" rIns="91425" bIns="91425" anchor="t" anchorCtr="0">
            <a:noAutofit/>
          </a:bodyPr>
          <a:lstStyle/>
          <a:p>
            <a:pPr lvl="0" rtl="0">
              <a:spcBef>
                <a:spcPts val="0"/>
              </a:spcBef>
              <a:buNone/>
            </a:pPr>
            <a:r>
              <a:rPr lang="en" b="1">
                <a:solidFill>
                  <a:srgbClr val="000000"/>
                </a:solidFill>
              </a:rPr>
              <a:t>Central African Republic Goal #4</a:t>
            </a:r>
            <a:r>
              <a:rPr lang="en" b="1">
                <a:solidFill>
                  <a:srgbClr val="F1C232"/>
                </a:solidFill>
              </a:rPr>
              <a:t> </a:t>
            </a:r>
          </a:p>
          <a:p>
            <a:pPr lvl="0" rtl="0">
              <a:spcBef>
                <a:spcPts val="0"/>
              </a:spcBef>
              <a:buNone/>
            </a:pPr>
            <a:r>
              <a:rPr lang="en" sz="1400" b="1">
                <a:solidFill>
                  <a:srgbClr val="000000"/>
                </a:solidFill>
              </a:rPr>
              <a:t>For Children under the age of five it is 10th to last for in comparison to other countries. The mortality rate of children under 5 years is at 220% in 2003 but now it has gone down to 173% in 2008. </a:t>
            </a:r>
          </a:p>
          <a:p>
            <a:pPr lvl="0" rtl="0">
              <a:spcBef>
                <a:spcPts val="0"/>
              </a:spcBef>
              <a:buNone/>
            </a:pPr>
            <a:r>
              <a:rPr lang="en" sz="1400" b="1">
                <a:solidFill>
                  <a:srgbClr val="000000"/>
                </a:solidFill>
              </a:rPr>
              <a:t> The mortality rate of children under 5 years is 126% in urban areas against 199% in rural areas. It varies between 175% to 176% for boys and for girls.</a:t>
            </a:r>
          </a:p>
          <a:p>
            <a:pPr lvl="0" rtl="0">
              <a:spcBef>
                <a:spcPts val="0"/>
              </a:spcBef>
              <a:buNone/>
            </a:pPr>
            <a:endParaRPr sz="1400" b="1" dirty="0">
              <a:solidFill>
                <a:srgbClr val="000000"/>
              </a:solidFill>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88"/>
                                        </p:tgtEl>
                                        <p:attrNameLst>
                                          <p:attrName>style.visibility</p:attrName>
                                        </p:attrNameLst>
                                      </p:cBhvr>
                                      <p:to>
                                        <p:strVal val="visible"/>
                                      </p:to>
                                    </p:set>
                                    <p:anim calcmode="lin" valueType="num">
                                      <p:cBhvr additive="base">
                                        <p:cTn id="7" dur="1000"/>
                                        <p:tgtEl>
                                          <p:spTgt spid="88"/>
                                        </p:tgtEl>
                                        <p:attrNameLst>
                                          <p:attrName>ppt_x</p:attrName>
                                        </p:attrNameLst>
                                      </p:cBhvr>
                                      <p:tavLst>
                                        <p:tav tm="0">
                                          <p:val>
                                            <p:strVal val="#ppt_x-1"/>
                                          </p:val>
                                        </p:tav>
                                        <p:tav tm="100000">
                                          <p:val>
                                            <p:strVal val="#ppt_x"/>
                                          </p:val>
                                        </p:tav>
                                      </p:tavLst>
                                    </p:anim>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89"/>
                                        </p:tgtEl>
                                        <p:attrNameLst>
                                          <p:attrName>style.visibility</p:attrName>
                                        </p:attrNameLst>
                                      </p:cBhvr>
                                      <p:to>
                                        <p:strVal val="visible"/>
                                      </p:to>
                                    </p:set>
                                    <p:anim calcmode="lin" valueType="num">
                                      <p:cBhvr additive="base">
                                        <p:cTn id="11" dur="1000"/>
                                        <p:tgtEl>
                                          <p:spTgt spid="89"/>
                                        </p:tgtEl>
                                        <p:attrNameLst>
                                          <p:attrName>ppt_w</p:attrName>
                                        </p:attrNameLst>
                                      </p:cBhvr>
                                      <p:tavLst>
                                        <p:tav tm="0">
                                          <p:val>
                                            <p:strVal val="0"/>
                                          </p:val>
                                        </p:tav>
                                        <p:tav tm="100000">
                                          <p:val>
                                            <p:strVal val="#ppt_w"/>
                                          </p:val>
                                        </p:tav>
                                      </p:tavLst>
                                    </p:anim>
                                    <p:anim calcmode="lin" valueType="num">
                                      <p:cBhvr additive="base">
                                        <p:cTn id="12" dur="1000"/>
                                        <p:tgtEl>
                                          <p:spTgt spid="89"/>
                                        </p:tgtEl>
                                        <p:attrNameLst>
                                          <p:attrName>ppt_h</p:attrName>
                                        </p:attrNameLst>
                                      </p:cBhvr>
                                      <p:tavLst>
                                        <p:tav tm="0">
                                          <p:val>
                                            <p:strVal val="0"/>
                                          </p:val>
                                        </p:tav>
                                        <p:tav tm="100000">
                                          <p:val>
                                            <p:strVal val="#ppt_h"/>
                                          </p:val>
                                        </p:tav>
                                      </p:tavLst>
                                    </p:anim>
                                  </p:childTnLst>
                                </p:cTn>
                              </p:par>
                            </p:childTnLst>
                          </p:cTn>
                        </p:par>
                        <p:par>
                          <p:cTn id="13" fill="hold">
                            <p:stCondLst>
                              <p:cond delay="2000"/>
                            </p:stCondLst>
                            <p:childTnLst>
                              <p:par>
                                <p:cTn id="14" presetID="23" presetClass="entr" presetSubtype="16" fill="hold" nodeType="afterEffect">
                                  <p:stCondLst>
                                    <p:cond delay="0"/>
                                  </p:stCondLst>
                                  <p:childTnLst>
                                    <p:set>
                                      <p:cBhvr>
                                        <p:cTn id="15" dur="1" fill="hold">
                                          <p:stCondLst>
                                            <p:cond delay="0"/>
                                          </p:stCondLst>
                                        </p:cTn>
                                        <p:tgtEl>
                                          <p:spTgt spid="90"/>
                                        </p:tgtEl>
                                        <p:attrNameLst>
                                          <p:attrName>style.visibility</p:attrName>
                                        </p:attrNameLst>
                                      </p:cBhvr>
                                      <p:to>
                                        <p:strVal val="visible"/>
                                      </p:to>
                                    </p:set>
                                    <p:anim calcmode="lin" valueType="num">
                                      <p:cBhvr additive="base">
                                        <p:cTn id="16" dur="1000"/>
                                        <p:tgtEl>
                                          <p:spTgt spid="90"/>
                                        </p:tgtEl>
                                        <p:attrNameLst>
                                          <p:attrName>ppt_w</p:attrName>
                                        </p:attrNameLst>
                                      </p:cBhvr>
                                      <p:tavLst>
                                        <p:tav tm="0">
                                          <p:val>
                                            <p:strVal val="0"/>
                                          </p:val>
                                        </p:tav>
                                        <p:tav tm="100000">
                                          <p:val>
                                            <p:strVal val="#ppt_w"/>
                                          </p:val>
                                        </p:tav>
                                      </p:tavLst>
                                    </p:anim>
                                    <p:anim calcmode="lin" valueType="num">
                                      <p:cBhvr additive="base">
                                        <p:cTn id="17" dur="1000"/>
                                        <p:tgtEl>
                                          <p:spTgt spid="90"/>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imple-light">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2468</Words>
  <Application>Microsoft Office PowerPoint</Application>
  <PresentationFormat>On-screen Show (16:9)</PresentationFormat>
  <Paragraphs>142</Paragraphs>
  <Slides>17</Slides>
  <Notes>17</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17</vt:i4>
      </vt:variant>
    </vt:vector>
  </HeadingPairs>
  <TitlesOfParts>
    <vt:vector size="19" baseType="lpstr">
      <vt:lpstr>Arial</vt:lpstr>
      <vt:lpstr>simple-light</vt:lpstr>
      <vt:lpstr>Peru vs. Central African Republic </vt:lpstr>
      <vt:lpstr>Eradicate Extreme Hunger and Poverty </vt:lpstr>
      <vt:lpstr>Eradicate Extreme Hunger and Poverty </vt:lpstr>
      <vt:lpstr>Achieve Universal Primary Education</vt:lpstr>
      <vt:lpstr>Achieve Universal Primary Education</vt:lpstr>
      <vt:lpstr>Promote Gender Equality and Empower Women</vt:lpstr>
      <vt:lpstr>Promote Gender Equality and Empower Women </vt:lpstr>
      <vt:lpstr>  Reduce Child Mortality</vt:lpstr>
      <vt:lpstr>Reduce Child Mortality </vt:lpstr>
      <vt:lpstr>Improve Maternal Health</vt:lpstr>
      <vt:lpstr>Improve Maternal Health</vt:lpstr>
      <vt:lpstr>Combat HIV / AIDS, malaria and other diseases</vt:lpstr>
      <vt:lpstr>  Combat HIV / AIDS, malaria and other diseases</vt:lpstr>
      <vt:lpstr>Ensure environmental sustainability</vt:lpstr>
      <vt:lpstr>  Ensure environmental sustainability</vt:lpstr>
      <vt:lpstr>Develop a global partnership for development</vt:lpstr>
      <vt:lpstr>  Develop a global partnership for development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Peru vs. Central African Republic </dc:title>
  <dc:creator>Elyse Puida</dc:creator>
  <cp:lastModifiedBy>Elyse Puida</cp:lastModifiedBy>
  <cp:revision>1</cp:revision>
  <dcterms:modified xsi:type="dcterms:W3CDTF">2014-05-17T21:12:51Z</dcterms:modified>
</cp:coreProperties>
</file>